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2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 id="2147483651" r:id="rId4"/>
    <p:sldMasterId id="2147483654"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Lst>
  <p:sldSz cy="6858000" cx="12192000"/>
  <p:notesSz cx="6858000" cy="9144000"/>
  <p:embeddedFontLst>
    <p:embeddedFont>
      <p:font typeface="Open Sans"/>
      <p:regular r:id="rId31"/>
      <p:bold r:id="rId32"/>
      <p:italic r:id="rId33"/>
      <p:boldItalic r:id="rId3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35" roundtripDataSignature="AMtx7mhJyWgzaNZ/kPty8EOexfDwUqVXy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4.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3.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OpenSans-regular.fntdata"/><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font" Target="fonts/OpenSans-italic.fntdata"/><Relationship Id="rId10" Type="http://schemas.openxmlformats.org/officeDocument/2006/relationships/slide" Target="slides/slide4.xml"/><Relationship Id="rId32" Type="http://schemas.openxmlformats.org/officeDocument/2006/relationships/font" Target="fonts/OpenSans-bold.fntdata"/><Relationship Id="rId13" Type="http://schemas.openxmlformats.org/officeDocument/2006/relationships/slide" Target="slides/slide7.xml"/><Relationship Id="rId35" Type="http://customschemas.google.com/relationships/presentationmetadata" Target="metadata"/><Relationship Id="rId12" Type="http://schemas.openxmlformats.org/officeDocument/2006/relationships/slide" Target="slides/slide6.xml"/><Relationship Id="rId34" Type="http://schemas.openxmlformats.org/officeDocument/2006/relationships/font" Target="fonts/OpenSans-boldItalic.fntdata"/><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2" name="Google Shape;82;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340883d5f11_0_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8" name="Google Shape;148;g340883d5f11_0_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L’attività 1 prosegue…</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Incoraggia le e i partecipanti a parlare dei punti di forza e degli aspetti da migliorare. </a:t>
            </a:r>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Assicurati di fare riferimento al fatto che: </a:t>
            </a:r>
            <a:r>
              <a:rPr b="1" lang="en-US">
                <a:solidFill>
                  <a:srgbClr val="2B454E"/>
                </a:solidFill>
              </a:rPr>
              <a:t>la valutazione formativa aiuta le e gli insegnanti a monitorare i progressi delle e degli studenti in tempo reale e ad accertarsi che abbiano capito i concetti di base prima di andare avanti. </a:t>
            </a:r>
            <a:endParaRPr b="1"/>
          </a:p>
        </p:txBody>
      </p:sp>
      <p:sp>
        <p:nvSpPr>
          <p:cNvPr id="149" name="Google Shape;149;g340883d5f11_0_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5" name="Google Shape;155;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L’attività 2 prosegue, invita le e gli insegnanti a ideare l’attività di valutazione. </a:t>
            </a:r>
            <a:endParaRPr/>
          </a:p>
        </p:txBody>
      </p:sp>
      <p:sp>
        <p:nvSpPr>
          <p:cNvPr id="156" name="Google Shape;156;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340883d5f11_0_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2" name="Google Shape;162;g340883d5f11_0_2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L’attività 2 prosegue, invita le e gli insegnanti a ideare l’attività di valutazione. </a:t>
            </a:r>
            <a:endParaRPr/>
          </a:p>
        </p:txBody>
      </p:sp>
      <p:sp>
        <p:nvSpPr>
          <p:cNvPr id="163" name="Google Shape;163;g340883d5f11_0_2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340883d5f11_0_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9" name="Google Shape;169;g340883d5f11_0_1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L’attività 2 prosegue, invita le e gli insegnanti a ideare l’attività di valutazione. </a:t>
            </a:r>
            <a:endParaRPr/>
          </a:p>
        </p:txBody>
      </p:sp>
      <p:sp>
        <p:nvSpPr>
          <p:cNvPr id="170" name="Google Shape;170;g340883d5f11_0_1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33ff3573224_0_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6" name="Google Shape;176;g33ff3573224_0_1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Aspetti di una valutazione formativa in linea con i principi di TINKER:</a:t>
            </a:r>
            <a:endParaRPr/>
          </a:p>
          <a:p>
            <a:pPr indent="-228600" lvl="0" marL="228600" rtl="0" algn="l">
              <a:lnSpc>
                <a:spcPct val="90000"/>
              </a:lnSpc>
              <a:spcBef>
                <a:spcPts val="1000"/>
              </a:spcBef>
              <a:spcAft>
                <a:spcPts val="0"/>
              </a:spcAft>
              <a:buSzPts val="1400"/>
              <a:buFont typeface="Arial"/>
              <a:buAutoNum type="arabicPeriod"/>
            </a:pPr>
            <a:r>
              <a:rPr lang="en-US">
                <a:solidFill>
                  <a:srgbClr val="2B454E"/>
                </a:solidFill>
              </a:rPr>
              <a:t>Collaborazione</a:t>
            </a:r>
            <a:endParaRPr/>
          </a:p>
          <a:p>
            <a:pPr indent="-228600" lvl="0" marL="228600" rtl="0" algn="l">
              <a:lnSpc>
                <a:spcPct val="90000"/>
              </a:lnSpc>
              <a:spcBef>
                <a:spcPts val="1000"/>
              </a:spcBef>
              <a:spcAft>
                <a:spcPts val="0"/>
              </a:spcAft>
              <a:buSzPts val="1400"/>
              <a:buFont typeface="Arial"/>
              <a:buAutoNum type="arabicPeriod"/>
            </a:pPr>
            <a:r>
              <a:rPr lang="en-US">
                <a:solidFill>
                  <a:srgbClr val="2B454E"/>
                </a:solidFill>
              </a:rPr>
              <a:t>Creatività</a:t>
            </a:r>
            <a:endParaRPr/>
          </a:p>
          <a:p>
            <a:pPr indent="-228600" lvl="0" marL="228600" rtl="0" algn="l">
              <a:lnSpc>
                <a:spcPct val="90000"/>
              </a:lnSpc>
              <a:spcBef>
                <a:spcPts val="1000"/>
              </a:spcBef>
              <a:spcAft>
                <a:spcPts val="0"/>
              </a:spcAft>
              <a:buSzPts val="1400"/>
              <a:buFont typeface="Arial"/>
              <a:buAutoNum type="arabicPeriod"/>
            </a:pPr>
            <a:r>
              <a:rPr lang="en-US">
                <a:solidFill>
                  <a:srgbClr val="2B454E"/>
                </a:solidFill>
              </a:rPr>
              <a:t>Inclusività</a:t>
            </a:r>
            <a:endParaRPr/>
          </a:p>
          <a:p>
            <a:pPr indent="-228600" lvl="0" marL="228600" rtl="0" algn="l">
              <a:lnSpc>
                <a:spcPct val="90000"/>
              </a:lnSpc>
              <a:spcBef>
                <a:spcPts val="1000"/>
              </a:spcBef>
              <a:spcAft>
                <a:spcPts val="0"/>
              </a:spcAft>
              <a:buSzPts val="1400"/>
              <a:buFont typeface="Arial"/>
              <a:buAutoNum type="arabicPeriod"/>
            </a:pPr>
            <a:r>
              <a:rPr lang="en-US">
                <a:solidFill>
                  <a:srgbClr val="2B454E"/>
                </a:solidFill>
              </a:rPr>
              <a:t>Risoluzione dei problemi</a:t>
            </a:r>
            <a:endParaRPr/>
          </a:p>
          <a:p>
            <a:pPr indent="0" lvl="0" marL="0" rtl="0" algn="l">
              <a:lnSpc>
                <a:spcPct val="90000"/>
              </a:lnSpc>
              <a:spcBef>
                <a:spcPts val="1000"/>
              </a:spcBef>
              <a:spcAft>
                <a:spcPts val="0"/>
              </a:spcAft>
              <a:buSzPts val="1400"/>
              <a:buNone/>
            </a:pPr>
            <a:r>
              <a:rPr lang="en-US">
                <a:solidFill>
                  <a:srgbClr val="2B454E"/>
                </a:solidFill>
              </a:rPr>
              <a:t>Forma dei gruppi di partecipanti e chiedi loro di creare una valutazione formativa sulla base del modello fornito nelle prossime diapositive. </a:t>
            </a:r>
            <a:endParaRPr/>
          </a:p>
          <a:p>
            <a:pPr indent="0" lvl="0" marL="0" rtl="0" algn="l">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textRoundtripDataId="18"/>
                  </a:ext>
                </a:extLst>
              </a:rPr>
              <a:t>Di’ loro del forum di discussione su Moodle e invitali a condividere lì il loro lavoro oppure nel corso di una </a:t>
            </a:r>
            <a:r>
              <a:rPr b="1" lang="en-US">
                <a:solidFill>
                  <a:srgbClr val="2B454E"/>
                </a:solidFill>
                <a:extLst>
                  <a:ext uri="http://customooxmlschemas.google.com/">
                    <go:slidesCustomData xmlns:go="http://customooxmlschemas.google.com/" textRoundtripDataId="19"/>
                  </a:ext>
                </a:extLst>
              </a:rPr>
              <a:t>discussione in classe. </a:t>
            </a:r>
            <a:endParaRPr/>
          </a:p>
          <a:p>
            <a:pPr indent="0" lvl="0" marL="0" rtl="0" algn="l">
              <a:lnSpc>
                <a:spcPct val="90000"/>
              </a:lnSpc>
              <a:spcBef>
                <a:spcPts val="1000"/>
              </a:spcBef>
              <a:spcAft>
                <a:spcPts val="0"/>
              </a:spcAft>
              <a:buSzPts val="1400"/>
              <a:buNone/>
            </a:pPr>
            <a:r>
              <a:t/>
            </a:r>
            <a:endParaRPr b="1">
              <a:solidFill>
                <a:srgbClr val="2B454E"/>
              </a:solidFill>
              <a:extLst>
                <a:ext uri="http://customooxmlschemas.google.com/">
                  <go:slidesCustomData xmlns:go="http://customooxmlschemas.google.com/" textRoundtripDataId="20"/>
                </a:ext>
              </a:extLst>
            </a:endParaRPr>
          </a:p>
          <a:p>
            <a:pPr indent="0" lvl="0" marL="0" rtl="0" algn="l">
              <a:lnSpc>
                <a:spcPct val="90000"/>
              </a:lnSpc>
              <a:spcBef>
                <a:spcPts val="1000"/>
              </a:spcBef>
              <a:spcAft>
                <a:spcPts val="0"/>
              </a:spcAft>
              <a:buSzPts val="1400"/>
              <a:buNone/>
            </a:pPr>
            <a:r>
              <a:rPr b="1" lang="en-US">
                <a:solidFill>
                  <a:srgbClr val="2B454E"/>
                </a:solidFill>
                <a:extLst>
                  <a:ext uri="http://customooxmlschemas.google.com/">
                    <go:slidesCustomData xmlns:go="http://customooxmlschemas.google.com/" textRoundtripDataId="21"/>
                  </a:ext>
                </a:extLst>
              </a:rPr>
              <a:t>Chiedi al personale docente </a:t>
            </a:r>
            <a:r>
              <a:rPr b="0" lang="en-US">
                <a:solidFill>
                  <a:srgbClr val="2B454E"/>
                </a:solidFill>
                <a:extLst>
                  <a:ext uri="http://customooxmlschemas.google.com/">
                    <go:slidesCustomData xmlns:go="http://customooxmlschemas.google.com/" textRoundtripDataId="22"/>
                  </a:ext>
                </a:extLst>
              </a:rPr>
              <a:t>di mostrare la valutazione e di caricarla nella bacheca digitale condivisa (il link è riportato nella discussione). </a:t>
            </a:r>
            <a:endParaRPr/>
          </a:p>
          <a:p>
            <a:pPr indent="0" lvl="0" marL="0" rtl="0" algn="l">
              <a:lnSpc>
                <a:spcPct val="90000"/>
              </a:lnSpc>
              <a:spcBef>
                <a:spcPts val="1000"/>
              </a:spcBef>
              <a:spcAft>
                <a:spcPts val="0"/>
              </a:spcAft>
              <a:buSzPts val="1400"/>
              <a:buNone/>
            </a:pPr>
            <a:r>
              <a:t/>
            </a:r>
            <a:endParaRPr>
              <a:solidFill>
                <a:srgbClr val="2B454E"/>
              </a:solidFill>
            </a:endParaRPr>
          </a:p>
        </p:txBody>
      </p:sp>
      <p:sp>
        <p:nvSpPr>
          <p:cNvPr id="177" name="Google Shape;177;g33ff3573224_0_1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340883d5f11_0_3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3" name="Google Shape;183;g340883d5f11_0_3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Elenca e presenta le strategie per dare dei feedback.</a:t>
            </a:r>
            <a:endParaRPr>
              <a:solidFill>
                <a:srgbClr val="2B454E"/>
              </a:solidFill>
            </a:endParaRPr>
          </a:p>
          <a:p>
            <a:pPr indent="-387350" lvl="0" marL="457200" rtl="0" algn="l">
              <a:lnSpc>
                <a:spcPct val="115000"/>
              </a:lnSpc>
              <a:spcBef>
                <a:spcPts val="1200"/>
              </a:spcBef>
              <a:spcAft>
                <a:spcPts val="0"/>
              </a:spcAft>
              <a:buClr>
                <a:srgbClr val="000000"/>
              </a:buClr>
              <a:buSzPts val="2500"/>
              <a:buChar char="•"/>
            </a:pPr>
            <a:r>
              <a:rPr b="1" lang="en-US" sz="1200">
                <a:solidFill>
                  <a:srgbClr val="000000"/>
                </a:solidFill>
              </a:rPr>
              <a:t>feedback verbale immediato – </a:t>
            </a:r>
            <a:r>
              <a:rPr b="0" lang="en-US" sz="1200">
                <a:solidFill>
                  <a:srgbClr val="000000"/>
                </a:solidFill>
              </a:rPr>
              <a:t>da dare immediatamente nel corso delle attività per correggere gli errori e lodare i comportamenti positivi; </a:t>
            </a:r>
            <a:endParaRPr b="1" sz="1200">
              <a:solidFill>
                <a:srgbClr val="000000"/>
              </a:solidFill>
            </a:endParaRPr>
          </a:p>
          <a:p>
            <a:pPr indent="-387350" lvl="0" marL="457200" rtl="0" algn="l">
              <a:lnSpc>
                <a:spcPct val="115000"/>
              </a:lnSpc>
              <a:spcBef>
                <a:spcPts val="0"/>
              </a:spcBef>
              <a:spcAft>
                <a:spcPts val="0"/>
              </a:spcAft>
              <a:buClr>
                <a:srgbClr val="000000"/>
              </a:buClr>
              <a:buSzPts val="2500"/>
              <a:buChar char="•"/>
            </a:pPr>
            <a:r>
              <a:rPr b="1" lang="en-US" sz="1200">
                <a:solidFill>
                  <a:srgbClr val="000000"/>
                </a:solidFill>
              </a:rPr>
              <a:t>indicazioni visive, feedback non verbale – </a:t>
            </a:r>
            <a:r>
              <a:rPr b="0" lang="en-US" sz="1200">
                <a:solidFill>
                  <a:srgbClr val="000000"/>
                </a:solidFill>
              </a:rPr>
              <a:t>usare il pollice all’insù, le emoji, o il semaforo per indicare i progressi compiuti; </a:t>
            </a:r>
            <a:endParaRPr b="1" sz="1200">
              <a:solidFill>
                <a:srgbClr val="000000"/>
              </a:solidFill>
            </a:endParaRPr>
          </a:p>
          <a:p>
            <a:pPr indent="-387350" lvl="0" marL="457200" rtl="0" algn="l">
              <a:lnSpc>
                <a:spcPct val="115000"/>
              </a:lnSpc>
              <a:spcBef>
                <a:spcPts val="0"/>
              </a:spcBef>
              <a:spcAft>
                <a:spcPts val="0"/>
              </a:spcAft>
              <a:buClr>
                <a:srgbClr val="000000"/>
              </a:buClr>
              <a:buSzPts val="2500"/>
              <a:buChar char="•"/>
            </a:pPr>
            <a:r>
              <a:rPr b="1" lang="en-US" sz="1200">
                <a:solidFill>
                  <a:srgbClr val="000000"/>
                </a:solidFill>
              </a:rPr>
              <a:t>lodi e incoraggiamento – </a:t>
            </a:r>
            <a:r>
              <a:rPr b="0" lang="en-US" sz="1200">
                <a:solidFill>
                  <a:srgbClr val="000000"/>
                </a:solidFill>
              </a:rPr>
              <a:t>sottolineare l’impegno (ad es., «Ottimo lavoro! Vediamo se riusciamo a migliorare insieme»); </a:t>
            </a:r>
            <a:endParaRPr sz="1200">
              <a:solidFill>
                <a:srgbClr val="000000"/>
              </a:solidFill>
            </a:endParaRPr>
          </a:p>
          <a:p>
            <a:pPr indent="-387350" lvl="0" marL="457200" rtl="0" algn="l">
              <a:lnSpc>
                <a:spcPct val="115000"/>
              </a:lnSpc>
              <a:spcBef>
                <a:spcPts val="0"/>
              </a:spcBef>
              <a:spcAft>
                <a:spcPts val="0"/>
              </a:spcAft>
              <a:buClr>
                <a:srgbClr val="000000"/>
              </a:buClr>
              <a:buSzPts val="2500"/>
              <a:buChar char="•"/>
            </a:pPr>
            <a:r>
              <a:rPr b="1" lang="en-US" sz="1200">
                <a:solidFill>
                  <a:srgbClr val="000000"/>
                </a:solidFill>
              </a:rPr>
              <a:t>due stelle e un desiderio – </a:t>
            </a:r>
            <a:r>
              <a:rPr b="0" lang="en-US" sz="1200">
                <a:solidFill>
                  <a:srgbClr val="000000"/>
                </a:solidFill>
              </a:rPr>
              <a:t>lodare due elementi positivi del lavoro svolto e dare un suggerimento; </a:t>
            </a:r>
            <a:endParaRPr b="1" sz="1200">
              <a:solidFill>
                <a:srgbClr val="000000"/>
              </a:solidFill>
            </a:endParaRPr>
          </a:p>
          <a:p>
            <a:pPr indent="-387350" lvl="0" marL="457200" rtl="0" algn="l">
              <a:lnSpc>
                <a:spcPct val="115000"/>
              </a:lnSpc>
              <a:spcBef>
                <a:spcPts val="0"/>
              </a:spcBef>
              <a:spcAft>
                <a:spcPts val="0"/>
              </a:spcAft>
              <a:buClr>
                <a:srgbClr val="000000"/>
              </a:buClr>
              <a:buSzPts val="2500"/>
              <a:buChar char="•"/>
            </a:pPr>
            <a:r>
              <a:rPr b="1" lang="en-US" sz="1200">
                <a:solidFill>
                  <a:srgbClr val="000000"/>
                </a:solidFill>
              </a:rPr>
              <a:t>feedback tra pari con un linguaggio semplice – </a:t>
            </a:r>
            <a:r>
              <a:rPr b="0" lang="en-US" sz="1200">
                <a:solidFill>
                  <a:srgbClr val="000000"/>
                </a:solidFill>
              </a:rPr>
              <a:t>incoraggiare le e gli studenti a fare dei commenti sul lavoro delle proprie compagne e dei propri compagni a partire da affermazioni del tipo «Mi piace il modo in cui tu…»,  «La prossima volta potresti» </a:t>
            </a:r>
            <a:endParaRPr sz="1200">
              <a:solidFill>
                <a:srgbClr val="000000"/>
              </a:solidFill>
            </a:endParaRPr>
          </a:p>
        </p:txBody>
      </p:sp>
      <p:sp>
        <p:nvSpPr>
          <p:cNvPr id="184" name="Google Shape;184;g340883d5f11_0_3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342f7f7af45_0_9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2" name="Google Shape;192;g342f7f7af45_0_9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Elenca e presenta le strategie per dare dei feedback.</a:t>
            </a:r>
            <a:endParaRPr/>
          </a:p>
          <a:p>
            <a:pPr indent="-304800" lvl="0" marL="457200" rtl="0" algn="l">
              <a:lnSpc>
                <a:spcPct val="115000"/>
              </a:lnSpc>
              <a:spcBef>
                <a:spcPts val="1200"/>
              </a:spcBef>
              <a:spcAft>
                <a:spcPts val="0"/>
              </a:spcAft>
              <a:buClr>
                <a:schemeClr val="dk1"/>
              </a:buClr>
              <a:buSzPts val="1200"/>
              <a:buChar char="•"/>
            </a:pPr>
            <a:r>
              <a:rPr b="1" lang="en-US"/>
              <a:t>Autovalutazione attraverso le emoji o il semaforo </a:t>
            </a:r>
            <a:r>
              <a:rPr lang="en-US"/>
              <a:t>– aiutare le e gli studenti a riflettere sul processo di apprendimento.</a:t>
            </a:r>
            <a:endParaRPr/>
          </a:p>
          <a:p>
            <a:pPr indent="-304800" lvl="0" marL="457200" rtl="0" algn="l">
              <a:lnSpc>
                <a:spcPct val="115000"/>
              </a:lnSpc>
              <a:spcBef>
                <a:spcPts val="0"/>
              </a:spcBef>
              <a:spcAft>
                <a:spcPts val="0"/>
              </a:spcAft>
              <a:buClr>
                <a:schemeClr val="dk1"/>
              </a:buClr>
              <a:buSzPts val="1200"/>
              <a:buChar char="•"/>
            </a:pPr>
            <a:r>
              <a:rPr b="1" lang="en-US"/>
              <a:t>appunti dell'insegnante </a:t>
            </a:r>
            <a:r>
              <a:rPr lang="en-US"/>
              <a:t>– le e gli insegnanti tengono traccia dei progressi delle e degli studenti.</a:t>
            </a:r>
            <a:endParaRPr/>
          </a:p>
          <a:p>
            <a:pPr indent="-304800" lvl="0" marL="457200" rtl="0" algn="l">
              <a:lnSpc>
                <a:spcPct val="115000"/>
              </a:lnSpc>
              <a:spcBef>
                <a:spcPts val="0"/>
              </a:spcBef>
              <a:spcAft>
                <a:spcPts val="0"/>
              </a:spcAft>
              <a:buClr>
                <a:schemeClr val="dk1"/>
              </a:buClr>
              <a:buSzPts val="1200"/>
              <a:buChar char="•"/>
            </a:pPr>
            <a:r>
              <a:rPr b="1" lang="en-US"/>
              <a:t>Voti interattivi </a:t>
            </a:r>
            <a:r>
              <a:rPr lang="en-US"/>
              <a:t>– uso di simboli o adesivi per contrassegnare gli aspetti su cui le e gli studenti devono lavorare. </a:t>
            </a:r>
            <a:endParaRPr/>
          </a:p>
          <a:p>
            <a:pPr indent="-304800" lvl="0" marL="457200" rtl="0" algn="l">
              <a:lnSpc>
                <a:spcPct val="115000"/>
              </a:lnSpc>
              <a:spcBef>
                <a:spcPts val="0"/>
              </a:spcBef>
              <a:spcAft>
                <a:spcPts val="0"/>
              </a:spcAft>
              <a:buClr>
                <a:schemeClr val="dk1"/>
              </a:buClr>
              <a:buSzPts val="1200"/>
              <a:buChar char="•"/>
            </a:pPr>
            <a:r>
              <a:rPr b="1" lang="en-US"/>
              <a:t>Schede finali </a:t>
            </a:r>
            <a:r>
              <a:rPr lang="en-US"/>
              <a:t>– breve risposte o disegni da consegnare al termine della lezione per verificare l’apprendimento delle e degli studenti. </a:t>
            </a:r>
            <a:endParaRPr/>
          </a:p>
          <a:p>
            <a:pPr indent="-304800" lvl="0" marL="457200" rtl="0" algn="l">
              <a:lnSpc>
                <a:spcPct val="115000"/>
              </a:lnSpc>
              <a:spcBef>
                <a:spcPts val="0"/>
              </a:spcBef>
              <a:spcAft>
                <a:spcPts val="0"/>
              </a:spcAft>
              <a:buClr>
                <a:schemeClr val="dk1"/>
              </a:buClr>
              <a:buSzPts val="1200"/>
              <a:buChar char="•"/>
            </a:pPr>
            <a:r>
              <a:rPr b="1" lang="en-US"/>
              <a:t>Mini Conferences</a:t>
            </a:r>
            <a:r>
              <a:rPr lang="en-US"/>
              <a:t> – Brief one-on-one discussions between teacher and student to provide guidance.</a:t>
            </a:r>
            <a:endParaRPr>
              <a:solidFill>
                <a:srgbClr val="2B454E"/>
              </a:solidFill>
            </a:endParaRPr>
          </a:p>
        </p:txBody>
      </p:sp>
      <p:sp>
        <p:nvSpPr>
          <p:cNvPr id="193" name="Google Shape;193;g342f7f7af45_0_9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g340883d5f11_0_3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1" name="Google Shape;201;g340883d5f11_0_3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Elenca e presenta le strategie per dare dei feedback.</a:t>
            </a:r>
            <a:endParaRPr/>
          </a:p>
          <a:p>
            <a:pPr indent="-387350" lvl="0" marL="457200" rtl="0" algn="l">
              <a:lnSpc>
                <a:spcPct val="115000"/>
              </a:lnSpc>
              <a:spcBef>
                <a:spcPts val="1200"/>
              </a:spcBef>
              <a:spcAft>
                <a:spcPts val="0"/>
              </a:spcAft>
              <a:buClr>
                <a:srgbClr val="000000"/>
              </a:buClr>
              <a:buSzPts val="2500"/>
              <a:buFont typeface="Arial"/>
              <a:buChar char="•"/>
            </a:pPr>
            <a:r>
              <a:rPr b="1" lang="en-US" sz="1200">
                <a:solidFill>
                  <a:srgbClr val="000000"/>
                </a:solidFill>
              </a:rPr>
              <a:t>Feedback costruttivi per iscritto – </a:t>
            </a:r>
            <a:r>
              <a:rPr b="0" lang="en-US" sz="1200">
                <a:solidFill>
                  <a:srgbClr val="000000"/>
                </a:solidFill>
              </a:rPr>
              <a:t>indicazioni dettagliate che illustrano i punti di forza e gli aspetti da migliorare </a:t>
            </a:r>
            <a:endParaRPr sz="1200">
              <a:solidFill>
                <a:srgbClr val="000000"/>
              </a:solidFill>
            </a:endParaRPr>
          </a:p>
          <a:p>
            <a:pPr indent="-387350" lvl="0" marL="457200" rtl="0" algn="l">
              <a:lnSpc>
                <a:spcPct val="115000"/>
              </a:lnSpc>
              <a:spcBef>
                <a:spcPts val="0"/>
              </a:spcBef>
              <a:spcAft>
                <a:spcPts val="0"/>
              </a:spcAft>
              <a:buClr>
                <a:srgbClr val="000000"/>
              </a:buClr>
              <a:buSzPts val="2500"/>
              <a:buFont typeface="Arial"/>
              <a:buChar char="•"/>
            </a:pPr>
            <a:r>
              <a:rPr b="1" lang="en-US" sz="1200">
                <a:solidFill>
                  <a:srgbClr val="000000"/>
                </a:solidFill>
              </a:rPr>
              <a:t>Criteri e griglie di valutazione – </a:t>
            </a:r>
            <a:r>
              <a:rPr b="0" lang="en-US" sz="1200">
                <a:solidFill>
                  <a:srgbClr val="000000"/>
                </a:solidFill>
              </a:rPr>
              <a:t>criteri di valutazione forniti prima dell’attività per aiutare le e gli studenti a svolgere al meglio il proprio compito e ad autovalutarsi</a:t>
            </a:r>
            <a:endParaRPr sz="1200">
              <a:solidFill>
                <a:srgbClr val="000000"/>
              </a:solidFill>
            </a:endParaRPr>
          </a:p>
          <a:p>
            <a:pPr indent="-387350" lvl="0" marL="457200" rtl="0" algn="l">
              <a:lnSpc>
                <a:spcPct val="115000"/>
              </a:lnSpc>
              <a:spcBef>
                <a:spcPts val="0"/>
              </a:spcBef>
              <a:spcAft>
                <a:spcPts val="0"/>
              </a:spcAft>
              <a:buClr>
                <a:srgbClr val="000000"/>
              </a:buClr>
              <a:buSzPts val="2500"/>
              <a:buFont typeface="Arial"/>
              <a:buChar char="•"/>
            </a:pPr>
            <a:r>
              <a:rPr b="1" lang="en-US" sz="1200">
                <a:solidFill>
                  <a:srgbClr val="000000"/>
                </a:solidFill>
              </a:rPr>
              <a:t>Lista di controllo per l’autovalutazione – </a:t>
            </a:r>
            <a:r>
              <a:rPr b="0" lang="en-US" sz="1200">
                <a:solidFill>
                  <a:srgbClr val="000000"/>
                </a:solidFill>
              </a:rPr>
              <a:t>incoraggiare le e gli studenti a valutare il proprio lavoro sulla base di una serie di criteri prima di presentarlo all’insegnante</a:t>
            </a:r>
            <a:endParaRPr/>
          </a:p>
          <a:p>
            <a:pPr indent="-387350" lvl="0" marL="457200" rtl="0" algn="l">
              <a:lnSpc>
                <a:spcPct val="115000"/>
              </a:lnSpc>
              <a:spcBef>
                <a:spcPts val="0"/>
              </a:spcBef>
              <a:spcAft>
                <a:spcPts val="0"/>
              </a:spcAft>
              <a:buClr>
                <a:srgbClr val="000000"/>
              </a:buClr>
              <a:buSzPts val="2500"/>
              <a:buFont typeface="Arial"/>
              <a:buChar char="•"/>
            </a:pPr>
            <a:r>
              <a:rPr b="1" lang="en-US" sz="1200">
                <a:solidFill>
                  <a:srgbClr val="000000"/>
                </a:solidFill>
              </a:rPr>
              <a:t>Valutazione tra pari con linee guida – </a:t>
            </a:r>
            <a:r>
              <a:rPr b="0" lang="en-US" sz="1200">
                <a:solidFill>
                  <a:srgbClr val="000000"/>
                </a:solidFill>
              </a:rPr>
              <a:t>le e gli studenti danno dei feedback costruttivi sulla base di alcune linee guida</a:t>
            </a:r>
            <a:endParaRPr>
              <a:solidFill>
                <a:srgbClr val="2B454E"/>
              </a:solidFill>
            </a:endParaRPr>
          </a:p>
        </p:txBody>
      </p:sp>
      <p:sp>
        <p:nvSpPr>
          <p:cNvPr id="202" name="Google Shape;202;g340883d5f11_0_3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g342f7f7af45_0_9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0" name="Google Shape;210;g342f7f7af45_0_9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Elenca e presenta le strategie per dare dei feedback.</a:t>
            </a:r>
            <a:endParaRPr/>
          </a:p>
          <a:p>
            <a:pPr indent="-387350" lvl="0" marL="457200" rtl="0" algn="l">
              <a:lnSpc>
                <a:spcPct val="115000"/>
              </a:lnSpc>
              <a:spcBef>
                <a:spcPts val="1200"/>
              </a:spcBef>
              <a:spcAft>
                <a:spcPts val="0"/>
              </a:spcAft>
              <a:buClr>
                <a:srgbClr val="000000"/>
              </a:buClr>
              <a:buSzPts val="2500"/>
              <a:buFont typeface="Arial"/>
              <a:buChar char="•"/>
            </a:pPr>
            <a:r>
              <a:rPr b="1" lang="en-US" sz="1200">
                <a:solidFill>
                  <a:srgbClr val="000000"/>
                </a:solidFill>
              </a:rPr>
              <a:t>Domande mirate – </a:t>
            </a:r>
            <a:r>
              <a:rPr b="0" lang="en-US" sz="1200">
                <a:solidFill>
                  <a:srgbClr val="000000"/>
                </a:solidFill>
              </a:rPr>
              <a:t>porre delle domande a risposta aperta per stimolare la riflessione. </a:t>
            </a:r>
            <a:endParaRPr sz="1200">
              <a:solidFill>
                <a:srgbClr val="000000"/>
              </a:solidFill>
            </a:endParaRPr>
          </a:p>
          <a:p>
            <a:pPr indent="-387350" lvl="0" marL="457200" rtl="0" algn="l">
              <a:lnSpc>
                <a:spcPct val="115000"/>
              </a:lnSpc>
              <a:spcBef>
                <a:spcPts val="0"/>
              </a:spcBef>
              <a:spcAft>
                <a:spcPts val="0"/>
              </a:spcAft>
              <a:buClr>
                <a:srgbClr val="000000"/>
              </a:buClr>
              <a:buSzPts val="2500"/>
              <a:buFont typeface="Arial"/>
              <a:buChar char="•"/>
            </a:pPr>
            <a:r>
              <a:rPr b="1" lang="en-US" sz="1200">
                <a:solidFill>
                  <a:srgbClr val="000000"/>
                </a:solidFill>
              </a:rPr>
              <a:t>Feedback verbale con esempio – </a:t>
            </a:r>
            <a:r>
              <a:rPr b="0" lang="en-US" sz="1200">
                <a:solidFill>
                  <a:srgbClr val="000000"/>
                </a:solidFill>
              </a:rPr>
              <a:t>fornire dei riscontri in piccoli gruppi o individualmente allo scopo di fornire degli esempi concreti. </a:t>
            </a:r>
            <a:endParaRPr b="1" sz="1200">
              <a:solidFill>
                <a:srgbClr val="000000"/>
              </a:solidFill>
            </a:endParaRPr>
          </a:p>
          <a:p>
            <a:pPr indent="-387350" lvl="0" marL="457200" rtl="0" algn="l">
              <a:lnSpc>
                <a:spcPct val="115000"/>
              </a:lnSpc>
              <a:spcBef>
                <a:spcPts val="0"/>
              </a:spcBef>
              <a:spcAft>
                <a:spcPts val="0"/>
              </a:spcAft>
              <a:buClr>
                <a:srgbClr val="000000"/>
              </a:buClr>
              <a:buSzPts val="2500"/>
              <a:buFont typeface="Arial"/>
              <a:buChar char="•"/>
            </a:pPr>
            <a:r>
              <a:rPr b="1" lang="en-US" sz="1200">
                <a:solidFill>
                  <a:srgbClr val="000000"/>
                </a:solidFill>
              </a:rPr>
              <a:t>Registrazioni audio o video – </a:t>
            </a:r>
            <a:r>
              <a:rPr b="0" lang="en-US" sz="1200">
                <a:solidFill>
                  <a:srgbClr val="000000"/>
                </a:solidFill>
              </a:rPr>
              <a:t>usare gli strumenti digitali (ad es., note vocali) per dare dei riscontri personalizzati. </a:t>
            </a:r>
            <a:endParaRPr/>
          </a:p>
          <a:p>
            <a:pPr indent="-387350" lvl="0" marL="457200" rtl="0" algn="l">
              <a:lnSpc>
                <a:spcPct val="115000"/>
              </a:lnSpc>
              <a:spcBef>
                <a:spcPts val="0"/>
              </a:spcBef>
              <a:spcAft>
                <a:spcPts val="0"/>
              </a:spcAft>
              <a:buClr>
                <a:srgbClr val="000000"/>
              </a:buClr>
              <a:buSzPts val="2500"/>
              <a:buFont typeface="Arial"/>
              <a:buChar char="•"/>
            </a:pPr>
            <a:r>
              <a:rPr b="1" lang="en-US" sz="1200">
                <a:solidFill>
                  <a:srgbClr val="000000"/>
                </a:solidFill>
              </a:rPr>
              <a:t>Sottolineare gli errori senza correggerli – </a:t>
            </a:r>
            <a:r>
              <a:rPr b="0" lang="en-US" sz="1200">
                <a:solidFill>
                  <a:srgbClr val="000000"/>
                </a:solidFill>
              </a:rPr>
              <a:t>incoraggiare le e gli studenti a correggere gli errori autonomamente. </a:t>
            </a:r>
            <a:endParaRPr b="1" sz="1200">
              <a:solidFill>
                <a:srgbClr val="000000"/>
              </a:solidFill>
            </a:endParaRPr>
          </a:p>
          <a:p>
            <a:pPr indent="-387350" lvl="0" marL="457200" rtl="0" algn="l">
              <a:lnSpc>
                <a:spcPct val="115000"/>
              </a:lnSpc>
              <a:spcBef>
                <a:spcPts val="0"/>
              </a:spcBef>
              <a:spcAft>
                <a:spcPts val="0"/>
              </a:spcAft>
              <a:buClr>
                <a:srgbClr val="000000"/>
              </a:buClr>
              <a:buSzPts val="2500"/>
              <a:buFont typeface="Arial"/>
              <a:buChar char="•"/>
            </a:pPr>
            <a:r>
              <a:rPr b="1" lang="en-US" sz="1200">
                <a:solidFill>
                  <a:srgbClr val="000000"/>
                </a:solidFill>
              </a:rPr>
              <a:t>Feedback per aiutare a crescere – </a:t>
            </a:r>
            <a:r>
              <a:rPr b="0" lang="en-US" sz="1200">
                <a:solidFill>
                  <a:srgbClr val="000000"/>
                </a:solidFill>
              </a:rPr>
              <a:t>sottolineare i progressi, la resilienza e le strategie adoperate, anziché puntare sui voti. </a:t>
            </a:r>
            <a:endParaRPr b="1" sz="1200">
              <a:solidFill>
                <a:srgbClr val="000000"/>
              </a:solidFill>
            </a:endParaRPr>
          </a:p>
          <a:p>
            <a:pPr indent="-387350" lvl="0" marL="457200" rtl="0" algn="l">
              <a:lnSpc>
                <a:spcPct val="115000"/>
              </a:lnSpc>
              <a:spcBef>
                <a:spcPts val="0"/>
              </a:spcBef>
              <a:spcAft>
                <a:spcPts val="0"/>
              </a:spcAft>
              <a:buClr>
                <a:srgbClr val="000000"/>
              </a:buClr>
              <a:buSzPts val="2500"/>
              <a:buFont typeface="Arial"/>
              <a:buChar char="•"/>
            </a:pPr>
            <a:r>
              <a:rPr b="1" lang="en-US" sz="1200">
                <a:solidFill>
                  <a:srgbClr val="000000"/>
                </a:solidFill>
              </a:rPr>
              <a:t>Incontri individuali – </a:t>
            </a:r>
            <a:r>
              <a:rPr b="0" lang="en-US" sz="1200">
                <a:solidFill>
                  <a:srgbClr val="000000"/>
                </a:solidFill>
              </a:rPr>
              <a:t>incontri tra studenti e insegnanti con cadenza regolare per parlare dei progressi e stabilire degli obiettivi di apprendimento. </a:t>
            </a:r>
            <a:endParaRPr>
              <a:solidFill>
                <a:srgbClr val="2B454E"/>
              </a:solidFill>
            </a:endParaRPr>
          </a:p>
        </p:txBody>
      </p:sp>
      <p:sp>
        <p:nvSpPr>
          <p:cNvPr id="211" name="Google Shape;211;g342f7f7af45_0_9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g33ff3573224_0_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9" name="Google Shape;219;g33ff3573224_0_2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Forma delle coppie di partecipanti e chiedi a una di loro di presentare la valutazione e all’altra di completarla seguendo il metodo STAR: </a:t>
            </a:r>
            <a:endParaRPr>
              <a:solidFill>
                <a:srgbClr val="2B454E"/>
              </a:solidFill>
            </a:endParaRPr>
          </a:p>
          <a:p>
            <a:pPr indent="-317500" lvl="0" marL="457200" rtl="0" algn="l">
              <a:lnSpc>
                <a:spcPct val="90000"/>
              </a:lnSpc>
              <a:spcBef>
                <a:spcPts val="1000"/>
              </a:spcBef>
              <a:spcAft>
                <a:spcPts val="0"/>
              </a:spcAft>
              <a:buClr>
                <a:srgbClr val="2B454E"/>
              </a:buClr>
              <a:buSzPts val="1400"/>
              <a:buChar char="●"/>
            </a:pPr>
            <a:r>
              <a:rPr lang="en-US">
                <a:solidFill>
                  <a:srgbClr val="2B454E"/>
                </a:solidFill>
              </a:rPr>
              <a:t>Specific</a:t>
            </a:r>
            <a:endParaRPr>
              <a:solidFill>
                <a:srgbClr val="2B454E"/>
              </a:solidFill>
            </a:endParaRPr>
          </a:p>
          <a:p>
            <a:pPr indent="-317500" lvl="0" marL="457200" rtl="0" algn="l">
              <a:lnSpc>
                <a:spcPct val="90000"/>
              </a:lnSpc>
              <a:spcBef>
                <a:spcPts val="0"/>
              </a:spcBef>
              <a:spcAft>
                <a:spcPts val="0"/>
              </a:spcAft>
              <a:buClr>
                <a:srgbClr val="2B454E"/>
              </a:buClr>
              <a:buSzPts val="1400"/>
              <a:buChar char="●"/>
            </a:pPr>
            <a:r>
              <a:rPr lang="en-US">
                <a:solidFill>
                  <a:srgbClr val="2B454E"/>
                </a:solidFill>
              </a:rPr>
              <a:t>Timely</a:t>
            </a:r>
            <a:endParaRPr>
              <a:solidFill>
                <a:srgbClr val="2B454E"/>
              </a:solidFill>
            </a:endParaRPr>
          </a:p>
          <a:p>
            <a:pPr indent="-317500" lvl="0" marL="457200" rtl="0" algn="l">
              <a:lnSpc>
                <a:spcPct val="90000"/>
              </a:lnSpc>
              <a:spcBef>
                <a:spcPts val="0"/>
              </a:spcBef>
              <a:spcAft>
                <a:spcPts val="0"/>
              </a:spcAft>
              <a:buClr>
                <a:srgbClr val="2B454E"/>
              </a:buClr>
              <a:buSzPts val="1400"/>
              <a:buChar char="●"/>
            </a:pPr>
            <a:r>
              <a:rPr lang="en-US">
                <a:solidFill>
                  <a:srgbClr val="2B454E"/>
                </a:solidFill>
              </a:rPr>
              <a:t>Actionable</a:t>
            </a:r>
            <a:endParaRPr>
              <a:solidFill>
                <a:srgbClr val="2B454E"/>
              </a:solidFill>
            </a:endParaRPr>
          </a:p>
          <a:p>
            <a:pPr indent="-317500" lvl="0" marL="457200" rtl="0" algn="l">
              <a:lnSpc>
                <a:spcPct val="90000"/>
              </a:lnSpc>
              <a:spcBef>
                <a:spcPts val="0"/>
              </a:spcBef>
              <a:spcAft>
                <a:spcPts val="0"/>
              </a:spcAft>
              <a:buClr>
                <a:srgbClr val="2B454E"/>
              </a:buClr>
              <a:buSzPts val="1400"/>
              <a:buChar char="●"/>
            </a:pPr>
            <a:r>
              <a:rPr lang="en-US">
                <a:solidFill>
                  <a:srgbClr val="2B454E"/>
                </a:solidFill>
              </a:rPr>
              <a:t>Respectful</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t/>
            </a:r>
            <a:endParaRPr>
              <a:solidFill>
                <a:srgbClr val="2B454E"/>
              </a:solidFill>
            </a:endParaRPr>
          </a:p>
        </p:txBody>
      </p:sp>
      <p:sp>
        <p:nvSpPr>
          <p:cNvPr id="220" name="Google Shape;220;g33ff3573224_0_2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8" name="Google Shape;88;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g33ff3573224_0_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8" name="Google Shape;228;g33ff3573224_0_3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Parla delle sfide che le e i partecipanti hanno affrontato nel corso dell’attività. </a:t>
            </a:r>
            <a:endParaRPr/>
          </a:p>
          <a:p>
            <a:pPr indent="0" lvl="0" marL="0" rtl="0" algn="l">
              <a:lnSpc>
                <a:spcPct val="90000"/>
              </a:lnSpc>
              <a:spcBef>
                <a:spcPts val="1000"/>
              </a:spcBef>
              <a:spcAft>
                <a:spcPts val="0"/>
              </a:spcAft>
              <a:buSzPts val="1400"/>
              <a:buNone/>
            </a:pPr>
            <a:r>
              <a:rPr lang="en-US">
                <a:solidFill>
                  <a:srgbClr val="2B454E"/>
                </a:solidFill>
              </a:rPr>
              <a:t>Incoraggia le e i partecipanti a condividere le proprie valutazioni al fine di farne analizzare. È possibile discutere di questi aspetti su Moodle oppure in classe. </a:t>
            </a:r>
            <a:endParaRPr>
              <a:solidFill>
                <a:srgbClr val="2B454E"/>
              </a:solidFill>
            </a:endParaRPr>
          </a:p>
        </p:txBody>
      </p:sp>
      <p:sp>
        <p:nvSpPr>
          <p:cNvPr id="229" name="Google Shape;229;g33ff3573224_0_3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g33f8e19644a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5" name="Google Shape;235;g33f8e19644a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1000"/>
              </a:spcBef>
              <a:spcAft>
                <a:spcPts val="0"/>
              </a:spcAft>
              <a:buSzPts val="1400"/>
              <a:buNone/>
            </a:pPr>
            <a:r>
              <a:rPr b="0" lang="en-US" sz="1200"/>
              <a:t>Nel corso di questa lezione abbiamo preso in esame dei concetti chiave, come le valutazioni formative e sommative, nonché il loro rapporto con i principi di TINKER. </a:t>
            </a:r>
            <a:endParaRPr/>
          </a:p>
          <a:p>
            <a:pPr indent="0" lvl="0" marL="0" rtl="0" algn="l">
              <a:lnSpc>
                <a:spcPct val="90000"/>
              </a:lnSpc>
              <a:spcBef>
                <a:spcPts val="1000"/>
              </a:spcBef>
              <a:spcAft>
                <a:spcPts val="0"/>
              </a:spcAft>
              <a:buSzPts val="1400"/>
              <a:buNone/>
            </a:pPr>
            <a:r>
              <a:rPr lang="en-US">
                <a:solidFill>
                  <a:srgbClr val="2B454E"/>
                </a:solidFill>
              </a:rPr>
              <a:t>Avvia una discussione finale sui concetti chiave analizzati e su come le e i partecipanti intendano utilizzarli e quali potrebbero essere i problemi. </a:t>
            </a:r>
            <a:endParaRPr/>
          </a:p>
          <a:p>
            <a:pPr indent="0" lvl="0" marL="0" rtl="0" algn="l">
              <a:lnSpc>
                <a:spcPct val="90000"/>
              </a:lnSpc>
              <a:spcBef>
                <a:spcPts val="1000"/>
              </a:spcBef>
              <a:spcAft>
                <a:spcPts val="0"/>
              </a:spcAft>
              <a:buSzPts val="1400"/>
              <a:buNone/>
            </a:pPr>
            <a:r>
              <a:rPr lang="en-US">
                <a:solidFill>
                  <a:srgbClr val="2B454E"/>
                </a:solidFill>
              </a:rPr>
              <a:t>Poni delle domande sul valore della valutazione formativa nel campo dell’informatica e su come il feedback possa aiutare a migliorare i risultati di apprendimento. </a:t>
            </a:r>
            <a:endParaRPr>
              <a:solidFill>
                <a:srgbClr val="2B454E"/>
              </a:solidFill>
            </a:endParaRPr>
          </a:p>
          <a:p>
            <a:pPr indent="0" lvl="0" marL="0" rtl="0" algn="l">
              <a:lnSpc>
                <a:spcPct val="90000"/>
              </a:lnSpc>
              <a:spcBef>
                <a:spcPts val="1000"/>
              </a:spcBef>
              <a:spcAft>
                <a:spcPts val="0"/>
              </a:spcAft>
              <a:buSzPts val="1400"/>
              <a:buNone/>
            </a:pPr>
            <a:r>
              <a:t/>
            </a:r>
            <a:endParaRPr>
              <a:solidFill>
                <a:srgbClr val="2B454E"/>
              </a:solidFill>
            </a:endParaRPr>
          </a:p>
        </p:txBody>
      </p:sp>
      <p:sp>
        <p:nvSpPr>
          <p:cNvPr id="236" name="Google Shape;236;g33f8e19644a_0_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t/>
            </a:r>
            <a:endParaRPr/>
          </a:p>
        </p:txBody>
      </p:sp>
      <p:sp>
        <p:nvSpPr>
          <p:cNvPr id="242" name="Google Shape;242;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Questa diapositiva è utile per condividere i link al sito, al quadro di riferimento e agli scenari di apprendimento di TINKER. </a:t>
            </a:r>
            <a:endParaRPr/>
          </a:p>
        </p:txBody>
      </p:sp>
      <p:sp>
        <p:nvSpPr>
          <p:cNvPr id="248" name="Google Shape;248;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 name="Shape 254"/>
        <p:cNvGrpSpPr/>
        <p:nvPr/>
      </p:nvGrpSpPr>
      <p:grpSpPr>
        <a:xfrm>
          <a:off x="0" y="0"/>
          <a:ext cx="0" cy="0"/>
          <a:chOff x="0" y="0"/>
          <a:chExt cx="0" cy="0"/>
        </a:xfrm>
      </p:grpSpPr>
      <p:sp>
        <p:nvSpPr>
          <p:cNvPr id="255" name="Google Shape;255;p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56" name="Google Shape;256;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Puoi utilizzare questa diapositiva come promemoria e per informare le e i partecipanti dei risultati di apprendimento attesi al termine di questa lezione.</a:t>
            </a:r>
            <a:endParaRPr/>
          </a:p>
          <a:p>
            <a:pPr indent="0" lvl="0" marL="0" rtl="0" algn="l">
              <a:lnSpc>
                <a:spcPct val="100000"/>
              </a:lnSpc>
              <a:spcBef>
                <a:spcPts val="0"/>
              </a:spcBef>
              <a:spcAft>
                <a:spcPts val="0"/>
              </a:spcAft>
              <a:buClr>
                <a:schemeClr val="dk1"/>
              </a:buClr>
              <a:buSzPts val="1100"/>
              <a:buFont typeface="Arial"/>
              <a:buNone/>
            </a:pPr>
            <a:r>
              <a:t/>
            </a:r>
            <a:endParaRPr/>
          </a:p>
          <a:p>
            <a:pPr indent="0" lvl="0" marL="0" rtl="0" algn="l">
              <a:lnSpc>
                <a:spcPct val="100000"/>
              </a:lnSpc>
              <a:spcBef>
                <a:spcPts val="0"/>
              </a:spcBef>
              <a:spcAft>
                <a:spcPts val="0"/>
              </a:spcAft>
              <a:buSzPts val="1400"/>
              <a:buNone/>
            </a:pPr>
            <a:r>
              <a:t/>
            </a:r>
            <a:endParaRPr/>
          </a:p>
        </p:txBody>
      </p:sp>
      <p:sp>
        <p:nvSpPr>
          <p:cNvPr id="94" name="Google Shape;94;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342f7f7af45_0_10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0" name="Google Shape;100;g342f7f7af45_0_10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Ecco l’elenco dei contenuti che può essere utilizzato per fare un riepilogo e informare le e i partecipanti in merito a ciò che possono aspettarsi dalla lezione. </a:t>
            </a:r>
            <a:endParaRPr/>
          </a:p>
        </p:txBody>
      </p:sp>
      <p:sp>
        <p:nvSpPr>
          <p:cNvPr id="101" name="Google Shape;101;g342f7f7af45_0_10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8" name="Google Shape;108;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La valutazione svolge un ruolo cruciale nel campo della didattica dell’informatica, dal momento che da essa dipendono sia i metodi di insegnamento che i risultati di apprendimento. </a:t>
            </a:r>
            <a:endParaRPr/>
          </a:p>
          <a:p>
            <a:pPr indent="0" lvl="0" marL="0" rtl="0" algn="l">
              <a:lnSpc>
                <a:spcPct val="90000"/>
              </a:lnSpc>
              <a:spcBef>
                <a:spcPts val="1000"/>
              </a:spcBef>
              <a:spcAft>
                <a:spcPts val="0"/>
              </a:spcAft>
              <a:buSzPts val="1400"/>
              <a:buNone/>
            </a:pPr>
            <a:r>
              <a:rPr lang="en-US">
                <a:solidFill>
                  <a:srgbClr val="2B454E"/>
                </a:solidFill>
              </a:rPr>
              <a:t>Nel corso di questa lezione prenderemo in esame due tipi di valutazione: </a:t>
            </a:r>
            <a:r>
              <a:rPr b="1" lang="en-US">
                <a:solidFill>
                  <a:srgbClr val="2B454E"/>
                </a:solidFill>
              </a:rPr>
              <a:t>la valutazione formativa e quella sommativa. </a:t>
            </a:r>
            <a:r>
              <a:rPr b="0" lang="en-US">
                <a:solidFill>
                  <a:srgbClr val="2B454E"/>
                </a:solidFill>
              </a:rPr>
              <a:t>Entrambe sono essenziali per fornire a insegnanti e studenti gli strumenti </a:t>
            </a:r>
            <a:r>
              <a:rPr lang="en-US">
                <a:solidFill>
                  <a:srgbClr val="2B454E"/>
                </a:solidFill>
              </a:rPr>
              <a:t>necessari</a:t>
            </a:r>
            <a:r>
              <a:rPr b="0" lang="en-US">
                <a:solidFill>
                  <a:srgbClr val="2B454E"/>
                </a:solidFill>
              </a:rPr>
              <a:t> per continuare a crescere. </a:t>
            </a:r>
            <a:endParaRPr/>
          </a:p>
          <a:p>
            <a:pPr indent="0" lvl="0" marL="0" rtl="0" algn="l">
              <a:lnSpc>
                <a:spcPct val="90000"/>
              </a:lnSpc>
              <a:spcBef>
                <a:spcPts val="1000"/>
              </a:spcBef>
              <a:spcAft>
                <a:spcPts val="0"/>
              </a:spcAft>
              <a:buSzPts val="1400"/>
              <a:buNone/>
            </a:pPr>
            <a:r>
              <a:rPr b="0" lang="en-US">
                <a:solidFill>
                  <a:srgbClr val="2B454E"/>
                </a:solidFill>
              </a:rPr>
              <a:t>Una valutazione adeguata non serve solo a prendere in esame il rendimento delle e degli studenti, ma anche a stimolare l’impegno, la motivazione e l’acquisizione di concetti. </a:t>
            </a:r>
            <a:endParaRPr/>
          </a:p>
          <a:p>
            <a:pPr indent="0" lvl="0" marL="0" rtl="0" algn="l">
              <a:lnSpc>
                <a:spcPct val="90000"/>
              </a:lnSpc>
              <a:spcBef>
                <a:spcPts val="1000"/>
              </a:spcBef>
              <a:spcAft>
                <a:spcPts val="0"/>
              </a:spcAft>
              <a:buSzPts val="1400"/>
              <a:buNone/>
            </a:pPr>
            <a:r>
              <a:rPr b="0" lang="en-US">
                <a:solidFill>
                  <a:srgbClr val="2B454E"/>
                </a:solidFill>
              </a:rPr>
              <a:t>Per garantire che le valutazioni siano inclusive e abbiano un carattere pratico, presenteremo il quadro di riferimento di TINKER. Questo approccio aiuta ad elaborare delle attività di </a:t>
            </a:r>
            <a:r>
              <a:rPr lang="en-US">
                <a:solidFill>
                  <a:srgbClr val="2B454E"/>
                </a:solidFill>
              </a:rPr>
              <a:t>valutazione</a:t>
            </a:r>
            <a:r>
              <a:rPr b="0" lang="en-US">
                <a:solidFill>
                  <a:srgbClr val="2B454E"/>
                </a:solidFill>
              </a:rPr>
              <a:t> in grado di rispondere alle esigenze di diversi stili di apprendimento e, allo stesso tempo, promuovere il pensiero critico e le capacità di risoluzione dei problemi nel campo dell’informatica. </a:t>
            </a:r>
            <a:endParaRPr>
              <a:solidFill>
                <a:srgbClr val="2B454E"/>
              </a:solidFill>
            </a:endParaRPr>
          </a:p>
        </p:txBody>
      </p:sp>
      <p:sp>
        <p:nvSpPr>
          <p:cNvPr id="109" name="Google Shape;109;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33ff3573224_0_3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7" name="Google Shape;117;g33ff3573224_0_3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Presenta le definizioni di valutazione formativa e sommativa. </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Invita le e i partecipanti a individuare le differenze. </a:t>
            </a:r>
            <a:endParaRPr>
              <a:solidFill>
                <a:srgbClr val="2B454E"/>
              </a:solidFill>
            </a:endParaRPr>
          </a:p>
          <a:p>
            <a:pPr indent="0" lvl="0" marL="0" rtl="0" algn="l">
              <a:lnSpc>
                <a:spcPct val="90000"/>
              </a:lnSpc>
              <a:spcBef>
                <a:spcPts val="1000"/>
              </a:spcBef>
              <a:spcAft>
                <a:spcPts val="0"/>
              </a:spcAft>
              <a:buSzPts val="1400"/>
              <a:buNone/>
            </a:pPr>
            <a:r>
              <a:rPr b="1" lang="en-US">
                <a:solidFill>
                  <a:srgbClr val="2B454E"/>
                </a:solidFill>
              </a:rPr>
              <a:t>La valutazione formativa fornisce dei riscontri costanti per aiutare le e gli studenti a fare progressi, mentre la valutazione sommativa serve a giudicare i risultati raggiunti al termine del percorso di apprendimento. </a:t>
            </a:r>
            <a:endParaRPr b="1">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Sono entrambi essenziali al fine di aiutare insegnanti e studenti a crescere. </a:t>
            </a:r>
            <a:endParaRPr>
              <a:solidFill>
                <a:srgbClr val="2B454E"/>
              </a:solidFill>
            </a:endParaRPr>
          </a:p>
        </p:txBody>
      </p:sp>
      <p:sp>
        <p:nvSpPr>
          <p:cNvPr id="118" name="Google Shape;118;g33ff3573224_0_3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33ff3573224_0_4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7" name="Google Shape;127;g33ff3573224_0_4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Incoraggia le e i partecipanti a fare riferimento ai metodi che utilizzano ai fini della valutazione. </a:t>
            </a:r>
            <a:endParaRPr/>
          </a:p>
          <a:p>
            <a:pPr indent="0" lvl="0" marL="0" rtl="0" algn="l">
              <a:lnSpc>
                <a:spcPct val="90000"/>
              </a:lnSpc>
              <a:spcBef>
                <a:spcPts val="1000"/>
              </a:spcBef>
              <a:spcAft>
                <a:spcPts val="0"/>
              </a:spcAft>
              <a:buSzPts val="1400"/>
              <a:buNone/>
            </a:pPr>
            <a:r>
              <a:rPr lang="en-US">
                <a:solidFill>
                  <a:srgbClr val="2B454E"/>
                </a:solidFill>
              </a:rPr>
              <a:t>Avvia una discussione a partire dalla domanda riportata nella diapositive. </a:t>
            </a:r>
            <a:endParaRPr/>
          </a:p>
          <a:p>
            <a:pPr indent="0" lvl="0" marL="0" rtl="0" algn="l">
              <a:lnSpc>
                <a:spcPct val="90000"/>
              </a:lnSpc>
              <a:spcBef>
                <a:spcPts val="1000"/>
              </a:spcBef>
              <a:spcAft>
                <a:spcPts val="0"/>
              </a:spcAft>
              <a:buSzPts val="1400"/>
              <a:buNone/>
            </a:pPr>
            <a:r>
              <a:rPr lang="en-US">
                <a:solidFill>
                  <a:srgbClr val="2B454E"/>
                </a:solidFill>
              </a:rPr>
              <a:t>Prendendo in esame il modo in cui il processo di valutazione influisce sui risultati di apprendimento, possiamo </a:t>
            </a:r>
            <a:r>
              <a:rPr b="1" lang="en-US">
                <a:solidFill>
                  <a:srgbClr val="2B454E"/>
                </a:solidFill>
              </a:rPr>
              <a:t>collegare questo tema agli argomenti affrontati nel corso delle lezioni precedenti</a:t>
            </a:r>
            <a:r>
              <a:rPr lang="en-US">
                <a:solidFill>
                  <a:srgbClr val="2B454E"/>
                </a:solidFill>
              </a:rPr>
              <a:t>. </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b="1" lang="en-US">
                <a:solidFill>
                  <a:srgbClr val="2B454E"/>
                </a:solidFill>
              </a:rPr>
              <a:t>Un processo di valutazione efficace </a:t>
            </a:r>
            <a:r>
              <a:rPr b="0" lang="en-US">
                <a:solidFill>
                  <a:srgbClr val="2B454E"/>
                </a:solidFill>
              </a:rPr>
              <a:t>consente di misurare non solo il rendimento delle e degli studenti, ma anche di promuovere la partecipazione, la motivazione e l’acquisizione di concetti chiave. È fondamentale comprendere il ruolo dell’insegnante nel campo della progettazione di strategie in grado di favorire l’apprendimento. </a:t>
            </a:r>
            <a:endParaRPr>
              <a:solidFill>
                <a:srgbClr val="2B454E"/>
              </a:solidFill>
            </a:endParaRPr>
          </a:p>
        </p:txBody>
      </p:sp>
      <p:sp>
        <p:nvSpPr>
          <p:cNvPr id="128" name="Google Shape;128;g33ff3573224_0_4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33ff3573224_0_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4" name="Google Shape;134;g33ff3573224_0_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Questa è la prima attività. </a:t>
            </a:r>
            <a:endParaRPr/>
          </a:p>
          <a:p>
            <a:pPr indent="0" lvl="0" marL="0" rtl="0" algn="l">
              <a:lnSpc>
                <a:spcPct val="90000"/>
              </a:lnSpc>
              <a:spcBef>
                <a:spcPts val="1000"/>
              </a:spcBef>
              <a:spcAft>
                <a:spcPts val="0"/>
              </a:spcAft>
              <a:buSzPts val="1400"/>
              <a:buNone/>
            </a:pPr>
            <a:r>
              <a:rPr lang="en-US">
                <a:solidFill>
                  <a:srgbClr val="2B454E"/>
                </a:solidFill>
              </a:rPr>
              <a:t>Fornisci due esempi di valutazione formativa. Puoi utilizzare le prossime due diapositive come esempio. </a:t>
            </a:r>
            <a:endParaRPr/>
          </a:p>
          <a:p>
            <a:pPr indent="0" lvl="0" marL="0" rtl="0" algn="l">
              <a:lnSpc>
                <a:spcPct val="90000"/>
              </a:lnSpc>
              <a:spcBef>
                <a:spcPts val="1000"/>
              </a:spcBef>
              <a:spcAft>
                <a:spcPts val="0"/>
              </a:spcAft>
              <a:buSzPts val="1400"/>
              <a:buNone/>
            </a:pPr>
            <a:r>
              <a:rPr b="1" lang="en-US">
                <a:solidFill>
                  <a:srgbClr val="2B454E"/>
                </a:solidFill>
              </a:rPr>
              <a:t>Punti di forza: </a:t>
            </a:r>
            <a:endParaRPr/>
          </a:p>
          <a:p>
            <a:pPr indent="0" lvl="0" marL="0" rtl="0" algn="l">
              <a:lnSpc>
                <a:spcPct val="90000"/>
              </a:lnSpc>
              <a:spcBef>
                <a:spcPts val="1000"/>
              </a:spcBef>
              <a:spcAft>
                <a:spcPts val="0"/>
              </a:spcAft>
              <a:buSzPts val="1400"/>
              <a:buNone/>
            </a:pPr>
            <a:r>
              <a:rPr b="0" lang="en-US">
                <a:solidFill>
                  <a:srgbClr val="2B454E"/>
                </a:solidFill>
              </a:rPr>
              <a:t>Possibilità di comprendere immediatamente il livello di comprensione delle e degli studenti. </a:t>
            </a:r>
            <a:endParaRPr/>
          </a:p>
          <a:p>
            <a:pPr indent="0" lvl="0" marL="0" rtl="0" algn="l">
              <a:lnSpc>
                <a:spcPct val="90000"/>
              </a:lnSpc>
              <a:spcBef>
                <a:spcPts val="1000"/>
              </a:spcBef>
              <a:spcAft>
                <a:spcPts val="0"/>
              </a:spcAft>
              <a:buSzPts val="1400"/>
              <a:buNone/>
            </a:pPr>
            <a:r>
              <a:rPr b="0" lang="en-US">
                <a:solidFill>
                  <a:srgbClr val="2B454E"/>
                </a:solidFill>
              </a:rPr>
              <a:t>Questa attività fornisce rapidamente dei riscontri sui concetti compresi dalle e dagli studenti – in questo caso le frazioni. In questo modo è possibile apportare degli aggiustamenti alla lezione, affrontando rapidamente i malintesi </a:t>
            </a:r>
            <a:r>
              <a:rPr b="0" i="1" lang="en-US">
                <a:solidFill>
                  <a:srgbClr val="2B454E"/>
                </a:solidFill>
              </a:rPr>
              <a:t>prima </a:t>
            </a:r>
            <a:r>
              <a:rPr b="0" i="0" lang="en-US">
                <a:solidFill>
                  <a:srgbClr val="2B454E"/>
                </a:solidFill>
              </a:rPr>
              <a:t>di andare avanti. </a:t>
            </a:r>
            <a:endParaRPr/>
          </a:p>
          <a:p>
            <a:pPr indent="0" lvl="0" marL="0" rtl="0" algn="l">
              <a:lnSpc>
                <a:spcPct val="90000"/>
              </a:lnSpc>
              <a:spcBef>
                <a:spcPts val="1000"/>
              </a:spcBef>
              <a:spcAft>
                <a:spcPts val="0"/>
              </a:spcAft>
              <a:buSzPts val="1400"/>
              <a:buNone/>
            </a:pPr>
            <a:r>
              <a:rPr b="1" lang="en-US"/>
              <a:t>Un aspetto da migliorare</a:t>
            </a:r>
            <a:endParaRPr b="1"/>
          </a:p>
          <a:p>
            <a:pPr indent="0" lvl="0" marL="0" rtl="0" algn="l">
              <a:lnSpc>
                <a:spcPct val="115000"/>
              </a:lnSpc>
              <a:spcBef>
                <a:spcPts val="1200"/>
              </a:spcBef>
              <a:spcAft>
                <a:spcPts val="0"/>
              </a:spcAft>
              <a:buClr>
                <a:schemeClr val="dk1"/>
              </a:buClr>
              <a:buSzPts val="1100"/>
              <a:buFont typeface="Arial"/>
              <a:buNone/>
            </a:pPr>
            <a:r>
              <a:rPr lang="en-US"/>
              <a:t>Differenziare le domande:</a:t>
            </a:r>
            <a:br>
              <a:rPr lang="en-US"/>
            </a:br>
            <a:r>
              <a:rPr lang="en-US"/>
              <a:t>benché gli esempi siano efficaci, avere delle domande più diversificate potrebbe consentire di rispondere meglio alle diverse esigenze di apprendimento.  Ad esempio, le e i discenti con competenze più avanzate potrebbero essere messi alla prova con problemi che prevedono il ricorso a frazioni, mentre agli altri delle attività più semplice. In questo modo ogni studente potrà essere valutato in base al proprio livello cognitivo e si garantirà una valutazione più inclusiva. </a:t>
            </a:r>
            <a:endParaRPr>
              <a:solidFill>
                <a:srgbClr val="2B454E"/>
              </a:solidFill>
            </a:endParaRPr>
          </a:p>
          <a:p>
            <a:pPr indent="0" lvl="0" marL="0" rtl="0" algn="l">
              <a:lnSpc>
                <a:spcPct val="90000"/>
              </a:lnSpc>
              <a:spcBef>
                <a:spcPts val="1000"/>
              </a:spcBef>
              <a:spcAft>
                <a:spcPts val="0"/>
              </a:spcAft>
              <a:buSzPts val="1400"/>
              <a:buNone/>
            </a:pPr>
            <a:r>
              <a:t/>
            </a:r>
            <a:endParaRPr>
              <a:solidFill>
                <a:srgbClr val="2B454E"/>
              </a:solidFill>
            </a:endParaRPr>
          </a:p>
        </p:txBody>
      </p:sp>
      <p:sp>
        <p:nvSpPr>
          <p:cNvPr id="135" name="Google Shape;135;g33ff3573224_0_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340883d5f11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1" name="Google Shape;141;g340883d5f11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L’attività 1 prosegue…</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Individua i principi di TINKER utilizzati nell’esempio: </a:t>
            </a:r>
            <a:endParaRPr/>
          </a:p>
          <a:p>
            <a:pPr indent="-171450" lvl="0" marL="171450" rtl="0" algn="l">
              <a:lnSpc>
                <a:spcPct val="90000"/>
              </a:lnSpc>
              <a:spcBef>
                <a:spcPts val="1000"/>
              </a:spcBef>
              <a:spcAft>
                <a:spcPts val="0"/>
              </a:spcAft>
              <a:buSzPts val="1400"/>
              <a:buFont typeface="Calibri"/>
              <a:buChar char="-"/>
            </a:pPr>
            <a:r>
              <a:rPr lang="en-US">
                <a:solidFill>
                  <a:srgbClr val="2B454E"/>
                </a:solidFill>
              </a:rPr>
              <a:t>utilizzare le fette di pizza come ausili visivi (esempio reale) che si propone di essere un elemento dell’apprendimento autentico; </a:t>
            </a:r>
            <a:endParaRPr/>
          </a:p>
          <a:p>
            <a:pPr indent="-171450" lvl="0" marL="171450" rtl="0" algn="l">
              <a:lnSpc>
                <a:spcPct val="90000"/>
              </a:lnSpc>
              <a:spcBef>
                <a:spcPts val="1000"/>
              </a:spcBef>
              <a:spcAft>
                <a:spcPts val="0"/>
              </a:spcAft>
              <a:buSzPts val="1400"/>
              <a:buFont typeface="Calibri"/>
              <a:buChar char="-"/>
            </a:pPr>
            <a:r>
              <a:rPr lang="en-US">
                <a:solidFill>
                  <a:srgbClr val="2B454E"/>
                </a:solidFill>
              </a:rPr>
              <a:t>discussione di gruppo collaborativa.</a:t>
            </a:r>
            <a:endParaRPr>
              <a:solidFill>
                <a:srgbClr val="2B454E"/>
              </a:solidFill>
            </a:endParaRPr>
          </a:p>
          <a:p>
            <a:pPr indent="0" lvl="0" marL="0" rtl="0" algn="l">
              <a:lnSpc>
                <a:spcPct val="90000"/>
              </a:lnSpc>
              <a:spcBef>
                <a:spcPts val="1000"/>
              </a:spcBef>
              <a:spcAft>
                <a:spcPts val="0"/>
              </a:spcAft>
              <a:buSzPts val="1400"/>
              <a:buNone/>
            </a:pPr>
            <a:r>
              <a:t/>
            </a:r>
            <a:endParaRPr>
              <a:solidFill>
                <a:srgbClr val="2B454E"/>
              </a:solidFill>
            </a:endParaRPr>
          </a:p>
          <a:p>
            <a:pPr indent="0" lvl="0" marL="0" rtl="0" algn="l">
              <a:lnSpc>
                <a:spcPct val="90000"/>
              </a:lnSpc>
              <a:spcBef>
                <a:spcPts val="1000"/>
              </a:spcBef>
              <a:spcAft>
                <a:spcPts val="0"/>
              </a:spcAft>
              <a:buSzPts val="1400"/>
              <a:buNone/>
            </a:pPr>
            <a:r>
              <a:t/>
            </a:r>
            <a:endParaRPr>
              <a:solidFill>
                <a:srgbClr val="2B454E"/>
              </a:solidFill>
            </a:endParaRPr>
          </a:p>
        </p:txBody>
      </p:sp>
      <p:sp>
        <p:nvSpPr>
          <p:cNvPr id="142" name="Google Shape;142;g340883d5f11_0_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 Id="rId3" Type="http://schemas.openxmlformats.org/officeDocument/2006/relationships/image" Target="../media/image12.png"/><Relationship Id="rId4" Type="http://schemas.openxmlformats.org/officeDocument/2006/relationships/image" Target="../media/image17.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 Id="rId3" Type="http://schemas.openxmlformats.org/officeDocument/2006/relationships/image" Target="../media/image3.jpg"/><Relationship Id="rId4" Type="http://schemas.openxmlformats.org/officeDocument/2006/relationships/image" Target="../media/image17.png"/><Relationship Id="rId5" Type="http://schemas.openxmlformats.org/officeDocument/2006/relationships/image" Target="../media/image1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1" Type="http://schemas.openxmlformats.org/officeDocument/2006/relationships/image" Target="../media/image6.png"/><Relationship Id="rId10" Type="http://schemas.openxmlformats.org/officeDocument/2006/relationships/image" Target="../media/image4.png"/><Relationship Id="rId13" Type="http://schemas.openxmlformats.org/officeDocument/2006/relationships/image" Target="../media/image9.png"/><Relationship Id="rId12" Type="http://schemas.openxmlformats.org/officeDocument/2006/relationships/image" Target="../media/image11.png"/><Relationship Id="rId1" Type="http://schemas.openxmlformats.org/officeDocument/2006/relationships/slideMaster" Target="../slideMasters/slideMaster2.xml"/><Relationship Id="rId2" Type="http://schemas.openxmlformats.org/officeDocument/2006/relationships/image" Target="../media/image12.png"/><Relationship Id="rId3" Type="http://schemas.openxmlformats.org/officeDocument/2006/relationships/image" Target="../media/image14.png"/><Relationship Id="rId4" Type="http://schemas.openxmlformats.org/officeDocument/2006/relationships/image" Target="../media/image10.png"/><Relationship Id="rId9" Type="http://schemas.openxmlformats.org/officeDocument/2006/relationships/image" Target="../media/image26.png"/><Relationship Id="rId5" Type="http://schemas.openxmlformats.org/officeDocument/2006/relationships/image" Target="../media/image5.png"/><Relationship Id="rId6" Type="http://schemas.openxmlformats.org/officeDocument/2006/relationships/image" Target="../media/image15.jpg"/><Relationship Id="rId7" Type="http://schemas.openxmlformats.org/officeDocument/2006/relationships/image" Target="../media/image8.png"/><Relationship Id="rId8" Type="http://schemas.openxmlformats.org/officeDocument/2006/relationships/image" Target="../media/image21.png"/></Relationships>
</file>

<file path=ppt/slideLayouts/_rels/slideLayout5.xml.rels><?xml version="1.0" encoding="UTF-8" standalone="yes"?><Relationships xmlns="http://schemas.openxmlformats.org/package/2006/relationships"><Relationship Id="rId11" Type="http://schemas.openxmlformats.org/officeDocument/2006/relationships/image" Target="../media/image6.png"/><Relationship Id="rId10" Type="http://schemas.openxmlformats.org/officeDocument/2006/relationships/image" Target="../media/image4.png"/><Relationship Id="rId13" Type="http://schemas.openxmlformats.org/officeDocument/2006/relationships/image" Target="../media/image9.png"/><Relationship Id="rId12" Type="http://schemas.openxmlformats.org/officeDocument/2006/relationships/image" Target="../media/image11.png"/><Relationship Id="rId1" Type="http://schemas.openxmlformats.org/officeDocument/2006/relationships/slideMaster" Target="../slideMasters/slideMaster3.xml"/><Relationship Id="rId2" Type="http://schemas.openxmlformats.org/officeDocument/2006/relationships/image" Target="../media/image12.png"/><Relationship Id="rId3" Type="http://schemas.openxmlformats.org/officeDocument/2006/relationships/image" Target="../media/image14.png"/><Relationship Id="rId4" Type="http://schemas.openxmlformats.org/officeDocument/2006/relationships/image" Target="../media/image10.png"/><Relationship Id="rId9" Type="http://schemas.openxmlformats.org/officeDocument/2006/relationships/image" Target="../media/image26.png"/><Relationship Id="rId5" Type="http://schemas.openxmlformats.org/officeDocument/2006/relationships/image" Target="../media/image5.png"/><Relationship Id="rId6" Type="http://schemas.openxmlformats.org/officeDocument/2006/relationships/image" Target="../media/image15.jpg"/><Relationship Id="rId7" Type="http://schemas.openxmlformats.org/officeDocument/2006/relationships/image" Target="../media/image8.png"/><Relationship Id="rId8" Type="http://schemas.openxmlformats.org/officeDocument/2006/relationships/image" Target="../media/image2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15"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b="0" l="0" r="0" t="0"/>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20" name="Google Shape;20;p1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11"/>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3" name="Google Shape;23;p11"/>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24"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b="0" l="0" r="0" t="0"/>
          <a:stretch/>
        </p:blipFill>
        <p:spPr>
          <a:xfrm>
            <a:off x="6384471" y="2628899"/>
            <a:ext cx="5807528" cy="2855769"/>
          </a:xfrm>
          <a:prstGeom prst="rect">
            <a:avLst/>
          </a:prstGeom>
          <a:noFill/>
          <a:ln>
            <a:noFill/>
          </a:ln>
        </p:spPr>
      </p:pic>
      <p:pic>
        <p:nvPicPr>
          <p:cNvPr id="26" name="Google Shape;26;p12"/>
          <p:cNvPicPr preferRelativeResize="0"/>
          <p:nvPr/>
        </p:nvPicPr>
        <p:blipFill rotWithShape="1">
          <a:blip r:embed="rId3">
            <a:alphaModFix/>
          </a:blip>
          <a:srcRect b="0" l="0" r="0" t="0"/>
          <a:stretch/>
        </p:blipFill>
        <p:spPr>
          <a:xfrm>
            <a:off x="0" y="0"/>
            <a:ext cx="5135947" cy="6858000"/>
          </a:xfrm>
          <a:prstGeom prst="rect">
            <a:avLst/>
          </a:prstGeom>
          <a:noFill/>
          <a:ln>
            <a:noFill/>
          </a:ln>
        </p:spPr>
      </p:pic>
      <p:pic>
        <p:nvPicPr>
          <p:cNvPr id="27" name="Google Shape;27;p12"/>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1" name="Google Shape;31;p12"/>
          <p:cNvSpPr txBox="1"/>
          <p:nvPr>
            <p:ph type="ctrTitle"/>
          </p:nvPr>
        </p:nvSpPr>
        <p:spPr>
          <a:xfrm>
            <a:off x="374726" y="2184268"/>
            <a:ext cx="4899403"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12"/>
          <p:cNvSpPr txBox="1"/>
          <p:nvPr>
            <p:ph idx="1" type="subTitle"/>
          </p:nvPr>
        </p:nvSpPr>
        <p:spPr>
          <a:xfrm>
            <a:off x="401324" y="3651830"/>
            <a:ext cx="4899403"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3" name="Google Shape;33;p12"/>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37" name="Shape 37"/>
        <p:cNvGrpSpPr/>
        <p:nvPr/>
      </p:nvGrpSpPr>
      <p:grpSpPr>
        <a:xfrm>
          <a:off x="0" y="0"/>
          <a:ext cx="0" cy="0"/>
          <a:chOff x="0" y="0"/>
          <a:chExt cx="0" cy="0"/>
        </a:xfrm>
      </p:grpSpPr>
      <p:sp>
        <p:nvSpPr>
          <p:cNvPr id="38" name="Google Shape;38;p1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14"/>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40" name="Shape 40"/>
        <p:cNvGrpSpPr/>
        <p:nvPr/>
      </p:nvGrpSpPr>
      <p:grpSpPr>
        <a:xfrm>
          <a:off x="0" y="0"/>
          <a:ext cx="0" cy="0"/>
          <a:chOff x="0" y="0"/>
          <a:chExt cx="0" cy="0"/>
        </a:xfrm>
      </p:grpSpPr>
      <p:sp>
        <p:nvSpPr>
          <p:cNvPr id="41" name="Google Shape;41;g342f7f7af45_0_41"/>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42" name="Google Shape;42;g342f7f7af45_0_41"/>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43" name="Google Shape;43;g342f7f7af45_0_41"/>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44" name="Google Shape;44;g342f7f7af45_0_41"/>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45" name="Google Shape;45;g342f7f7af45_0_41"/>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46" name="Google Shape;46;g342f7f7af45_0_41"/>
          <p:cNvGrpSpPr/>
          <p:nvPr/>
        </p:nvGrpSpPr>
        <p:grpSpPr>
          <a:xfrm>
            <a:off x="2179811" y="4729766"/>
            <a:ext cx="7832078" cy="1110328"/>
            <a:chOff x="2179603" y="4888792"/>
            <a:chExt cx="7798544" cy="1110328"/>
          </a:xfrm>
        </p:grpSpPr>
        <p:pic>
          <p:nvPicPr>
            <p:cNvPr id="47" name="Google Shape;47;g342f7f7af45_0_41"/>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48" name="Google Shape;48;g342f7f7af45_0_41"/>
            <p:cNvPicPr preferRelativeResize="0"/>
            <p:nvPr/>
          </p:nvPicPr>
          <p:blipFill rotWithShape="1">
            <a:blip r:embed="rId5">
              <a:alphaModFix/>
            </a:blip>
            <a:srcRect b="5543" l="9995" r="6842" t="21987"/>
            <a:stretch/>
          </p:blipFill>
          <p:spPr>
            <a:xfrm>
              <a:off x="3796545" y="4949617"/>
              <a:ext cx="1406759" cy="526545"/>
            </a:xfrm>
            <a:prstGeom prst="rect">
              <a:avLst/>
            </a:prstGeom>
            <a:noFill/>
            <a:ln>
              <a:noFill/>
            </a:ln>
          </p:spPr>
        </p:pic>
        <p:pic>
          <p:nvPicPr>
            <p:cNvPr id="49" name="Google Shape;49;g342f7f7af45_0_41"/>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50" name="Google Shape;50;g342f7f7af45_0_41"/>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51" name="Google Shape;51;g342f7f7af45_0_41"/>
            <p:cNvPicPr preferRelativeResize="0"/>
            <p:nvPr/>
          </p:nvPicPr>
          <p:blipFill rotWithShape="1">
            <a:blip r:embed="rId8">
              <a:alphaModFix/>
            </a:blip>
            <a:srcRect b="0" l="6518" r="6455" t="2903"/>
            <a:stretch/>
          </p:blipFill>
          <p:spPr>
            <a:xfrm>
              <a:off x="7781600" y="4945247"/>
              <a:ext cx="2196547" cy="545647"/>
            </a:xfrm>
            <a:prstGeom prst="rect">
              <a:avLst/>
            </a:prstGeom>
            <a:noFill/>
            <a:ln>
              <a:noFill/>
            </a:ln>
          </p:spPr>
        </p:pic>
        <p:pic>
          <p:nvPicPr>
            <p:cNvPr id="52" name="Google Shape;52;g342f7f7af45_0_41"/>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53" name="Google Shape;53;g342f7f7af45_0_41"/>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54" name="Google Shape;54;g342f7f7af45_0_41"/>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55" name="Google Shape;55;g342f7f7af45_0_41"/>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56" name="Google Shape;56;g342f7f7af45_0_41"/>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60" name="Shape 60"/>
        <p:cNvGrpSpPr/>
        <p:nvPr/>
      </p:nvGrpSpPr>
      <p:grpSpPr>
        <a:xfrm>
          <a:off x="0" y="0"/>
          <a:ext cx="0" cy="0"/>
          <a:chOff x="0" y="0"/>
          <a:chExt cx="0" cy="0"/>
        </a:xfrm>
      </p:grpSpPr>
      <p:sp>
        <p:nvSpPr>
          <p:cNvPr id="61" name="Google Shape;61;g35773c059ae_0_63"/>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62" name="Google Shape;62;g35773c059ae_0_63"/>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63" name="Google Shape;63;g35773c059ae_0_63"/>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64" name="Google Shape;64;g35773c059ae_0_63"/>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65" name="Google Shape;65;g35773c059ae_0_63"/>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66" name="Google Shape;66;g35773c059ae_0_63"/>
          <p:cNvGrpSpPr/>
          <p:nvPr/>
        </p:nvGrpSpPr>
        <p:grpSpPr>
          <a:xfrm>
            <a:off x="2179811" y="4729766"/>
            <a:ext cx="7832078" cy="1110328"/>
            <a:chOff x="2179603" y="4888792"/>
            <a:chExt cx="7798544" cy="1110328"/>
          </a:xfrm>
        </p:grpSpPr>
        <p:pic>
          <p:nvPicPr>
            <p:cNvPr id="67" name="Google Shape;67;g35773c059ae_0_63"/>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68" name="Google Shape;68;g35773c059ae_0_63"/>
            <p:cNvPicPr preferRelativeResize="0"/>
            <p:nvPr/>
          </p:nvPicPr>
          <p:blipFill rotWithShape="1">
            <a:blip r:embed="rId5">
              <a:alphaModFix/>
            </a:blip>
            <a:srcRect b="5543" l="9995" r="6842" t="21987"/>
            <a:stretch/>
          </p:blipFill>
          <p:spPr>
            <a:xfrm>
              <a:off x="3796545" y="4949617"/>
              <a:ext cx="1406759" cy="526545"/>
            </a:xfrm>
            <a:prstGeom prst="rect">
              <a:avLst/>
            </a:prstGeom>
            <a:noFill/>
            <a:ln>
              <a:noFill/>
            </a:ln>
          </p:spPr>
        </p:pic>
        <p:pic>
          <p:nvPicPr>
            <p:cNvPr id="69" name="Google Shape;69;g35773c059ae_0_63"/>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70" name="Google Shape;70;g35773c059ae_0_63"/>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71" name="Google Shape;71;g35773c059ae_0_63"/>
            <p:cNvPicPr preferRelativeResize="0"/>
            <p:nvPr/>
          </p:nvPicPr>
          <p:blipFill rotWithShape="1">
            <a:blip r:embed="rId8">
              <a:alphaModFix/>
            </a:blip>
            <a:srcRect b="0" l="6518" r="6455" t="2903"/>
            <a:stretch/>
          </p:blipFill>
          <p:spPr>
            <a:xfrm>
              <a:off x="7781600" y="4945247"/>
              <a:ext cx="2196547" cy="545647"/>
            </a:xfrm>
            <a:prstGeom prst="rect">
              <a:avLst/>
            </a:prstGeom>
            <a:noFill/>
            <a:ln>
              <a:noFill/>
            </a:ln>
          </p:spPr>
        </p:pic>
        <p:pic>
          <p:nvPicPr>
            <p:cNvPr id="72" name="Google Shape;72;g35773c059ae_0_63"/>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73" name="Google Shape;73;g35773c059ae_0_63"/>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74" name="Google Shape;74;g35773c059ae_0_63"/>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75" name="Google Shape;75;g35773c059ae_0_63"/>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76" name="Google Shape;76;g35773c059ae_0_63"/>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77" name="Shape 77"/>
        <p:cNvGrpSpPr/>
        <p:nvPr/>
      </p:nvGrpSpPr>
      <p:grpSpPr>
        <a:xfrm>
          <a:off x="0" y="0"/>
          <a:ext cx="0" cy="0"/>
          <a:chOff x="0" y="0"/>
          <a:chExt cx="0" cy="0"/>
        </a:xfrm>
      </p:grpSpPr>
      <p:sp>
        <p:nvSpPr>
          <p:cNvPr id="78" name="Google Shape;78;g35773c059ae_0_6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g35773c059ae_0_6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4.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slideLayout" Target="../slideLayouts/slideLayout4.xml"/><Relationship Id="rId3"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slideLayout" Target="../slideLayouts/slideLayout6.xml"/><Relationship Id="rId3"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7843"/>
          </a:srgbClr>
        </a:solidFill>
      </p:bgPr>
    </p:bg>
    <p:spTree>
      <p:nvGrpSpPr>
        <p:cNvPr id="9" name="Shape 9"/>
        <p:cNvGrpSpPr/>
        <p:nvPr/>
      </p:nvGrpSpPr>
      <p:grpSpPr>
        <a:xfrm>
          <a:off x="0" y="0"/>
          <a:ext cx="0" cy="0"/>
          <a:chOff x="0" y="0"/>
          <a:chExt cx="0" cy="0"/>
        </a:xfrm>
      </p:grpSpPr>
      <p:sp>
        <p:nvSpPr>
          <p:cNvPr id="10" name="Google Shape;10;p10"/>
          <p:cNvSpPr txBox="1"/>
          <p:nvPr>
            <p:ph type="title"/>
          </p:nvPr>
        </p:nvSpPr>
        <p:spPr>
          <a:xfrm>
            <a:off x="838200" y="365129"/>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0"/>
          <p:cNvSpPr txBox="1"/>
          <p:nvPr>
            <p:ph idx="10" type="dt"/>
          </p:nvPr>
        </p:nvSpPr>
        <p:spPr>
          <a:xfrm>
            <a:off x="838200" y="6356354"/>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10"/>
          <p:cNvSpPr txBox="1"/>
          <p:nvPr>
            <p:ph idx="11" type="ftr"/>
          </p:nvPr>
        </p:nvSpPr>
        <p:spPr>
          <a:xfrm>
            <a:off x="4038600" y="6356354"/>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10"/>
          <p:cNvSpPr txBox="1"/>
          <p:nvPr>
            <p:ph idx="12" type="sldNum"/>
          </p:nvPr>
        </p:nvSpPr>
        <p:spPr>
          <a:xfrm>
            <a:off x="8610600" y="6356354"/>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34" name="Shape 34"/>
        <p:cNvGrpSpPr/>
        <p:nvPr/>
      </p:nvGrpSpPr>
      <p:grpSpPr>
        <a:xfrm>
          <a:off x="0" y="0"/>
          <a:ext cx="0" cy="0"/>
          <a:chOff x="0" y="0"/>
          <a:chExt cx="0" cy="0"/>
        </a:xfrm>
      </p:grpSpPr>
      <p:sp>
        <p:nvSpPr>
          <p:cNvPr id="35" name="Google Shape;35;p13"/>
          <p:cNvSpPr/>
          <p:nvPr/>
        </p:nvSpPr>
        <p:spPr>
          <a:xfrm>
            <a:off x="0" y="0"/>
            <a:ext cx="12192000" cy="79752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36" name="Google Shape;36;p13"/>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2" r:id="rId1"/>
    <p:sldLayoutId id="2147483653"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57" name="Shape 57"/>
        <p:cNvGrpSpPr/>
        <p:nvPr/>
      </p:nvGrpSpPr>
      <p:grpSpPr>
        <a:xfrm>
          <a:off x="0" y="0"/>
          <a:ext cx="0" cy="0"/>
          <a:chOff x="0" y="0"/>
          <a:chExt cx="0" cy="0"/>
        </a:xfrm>
      </p:grpSpPr>
      <p:sp>
        <p:nvSpPr>
          <p:cNvPr id="58" name="Google Shape;58;g35773c059ae_0_57"/>
          <p:cNvSpPr/>
          <p:nvPr/>
        </p:nvSpPr>
        <p:spPr>
          <a:xfrm>
            <a:off x="0" y="0"/>
            <a:ext cx="12192000" cy="7974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59" name="Google Shape;59;g35773c059ae_0_5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5" r:id="rId1"/>
    <p:sldLayoutId id="2147483656"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3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3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3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3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4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hyperlink" Target="https://tinker-project.eu/wp-content/uploads/2025/02/TINKER_WP2_Framework-and-Toolkit_EN_FV.pdf" TargetMode="External"/><Relationship Id="rId4" Type="http://schemas.openxmlformats.org/officeDocument/2006/relationships/hyperlink" Target="https://tinker-project.eu/wp-content/uploads/2025/02/TINKER_WP2_Toolkit_Learning-Scenarios_EN_FV.pdf" TargetMode="External"/><Relationship Id="rId9" Type="http://schemas.openxmlformats.org/officeDocument/2006/relationships/image" Target="../media/image33.jpg"/><Relationship Id="rId5" Type="http://schemas.openxmlformats.org/officeDocument/2006/relationships/hyperlink" Target="https://tinker-project.eu/resources/framework-and-toolkit/" TargetMode="External"/><Relationship Id="rId6" Type="http://schemas.openxmlformats.org/officeDocument/2006/relationships/hyperlink" Target="https://tinker-project.eu/resources/framework-and-toolkit/" TargetMode="External"/><Relationship Id="rId7" Type="http://schemas.openxmlformats.org/officeDocument/2006/relationships/hyperlink" Target="https://tinker-project.eu/resources/framework-and-toolkit/" TargetMode="External"/><Relationship Id="rId8" Type="http://schemas.openxmlformats.org/officeDocument/2006/relationships/image" Target="../media/image32.png"/></Relationships>
</file>

<file path=ppt/slides/_rels/slide24.xml.rels><?xml version="1.0" encoding="UTF-8" standalone="yes"?><Relationships xmlns="http://schemas.openxmlformats.org/package/2006/relationships"><Relationship Id="rId11" Type="http://schemas.openxmlformats.org/officeDocument/2006/relationships/image" Target="../media/image11.png"/><Relationship Id="rId10" Type="http://schemas.openxmlformats.org/officeDocument/2006/relationships/image" Target="../media/image6.png"/><Relationship Id="rId13" Type="http://schemas.openxmlformats.org/officeDocument/2006/relationships/hyperlink" Target="https://tinker-project.eu/elearning/" TargetMode="External"/><Relationship Id="rId12" Type="http://schemas.openxmlformats.org/officeDocument/2006/relationships/image" Target="../media/image9.png"/><Relationship Id="rId1" Type="http://schemas.openxmlformats.org/officeDocument/2006/relationships/slideLayout" Target="../slideLayouts/slideLayout5.xml"/><Relationship Id="rId2" Type="http://schemas.openxmlformats.org/officeDocument/2006/relationships/notesSlide" Target="../notesSlides/notesSlide24.xml"/><Relationship Id="rId3" Type="http://schemas.openxmlformats.org/officeDocument/2006/relationships/image" Target="../media/image10.png"/><Relationship Id="rId4" Type="http://schemas.openxmlformats.org/officeDocument/2006/relationships/image" Target="../media/image5.png"/><Relationship Id="rId9" Type="http://schemas.openxmlformats.org/officeDocument/2006/relationships/image" Target="../media/image4.png"/><Relationship Id="rId15" Type="http://schemas.openxmlformats.org/officeDocument/2006/relationships/hyperlink" Target="https://creativecommons.org/licenses/by-nc-nd/4.0/" TargetMode="External"/><Relationship Id="rId14" Type="http://schemas.openxmlformats.org/officeDocument/2006/relationships/image" Target="../media/image30.png"/><Relationship Id="rId5" Type="http://schemas.openxmlformats.org/officeDocument/2006/relationships/image" Target="../media/image15.jpg"/><Relationship Id="rId6" Type="http://schemas.openxmlformats.org/officeDocument/2006/relationships/image" Target="../media/image8.png"/><Relationship Id="rId7" Type="http://schemas.openxmlformats.org/officeDocument/2006/relationships/image" Target="../media/image21.png"/><Relationship Id="rId8" Type="http://schemas.openxmlformats.org/officeDocument/2006/relationships/image" Target="../media/image2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3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4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37.png"/><Relationship Id="rId4" Type="http://schemas.openxmlformats.org/officeDocument/2006/relationships/image" Target="../media/image3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hyperlink" Target="https://tinker-project.eu/wp-content/uploads/2025/02/TINKER_WP2_Framework-and-Toolkit_EN_FV.pdf"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SzPct val="69444"/>
              <a:buNone/>
            </a:pPr>
            <a:r>
              <a:rPr lang="en-US"/>
              <a:t>WP3: Formazione del personale docente per una didattica dell’informatica autentica e inclusiva in termini di genere </a:t>
            </a:r>
            <a:endParaRPr/>
          </a:p>
        </p:txBody>
      </p:sp>
      <p:sp>
        <p:nvSpPr>
          <p:cNvPr id="85" name="Google Shape;85;p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lnSpcReduction="10000"/>
          </a:bodyPr>
          <a:lstStyle/>
          <a:p>
            <a:pPr indent="-406400" lvl="0" marL="457200" rtl="0" algn="l">
              <a:lnSpc>
                <a:spcPct val="90000"/>
              </a:lnSpc>
              <a:spcBef>
                <a:spcPts val="1000"/>
              </a:spcBef>
              <a:spcAft>
                <a:spcPts val="0"/>
              </a:spcAft>
              <a:buSzPts val="1600"/>
              <a:buNone/>
            </a:pPr>
            <a:r>
              <a:rPr lang="en-US"/>
              <a:t>Corso di formazione di TINKER per le scuole primarie </a:t>
            </a:r>
            <a:endParaRPr/>
          </a:p>
          <a:p>
            <a:pPr indent="-406400" lvl="0" marL="457200" rtl="0" algn="l">
              <a:lnSpc>
                <a:spcPct val="90000"/>
              </a:lnSpc>
              <a:spcBef>
                <a:spcPts val="1000"/>
              </a:spcBef>
              <a:spcAft>
                <a:spcPts val="0"/>
              </a:spcAft>
              <a:buClr>
                <a:schemeClr val="dk1"/>
              </a:buClr>
              <a:buSzPts val="1600"/>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g340883d5f11_0_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Attività 1: Analizzare degli esempi di valutazioni formative</a:t>
            </a:r>
            <a:endParaRPr/>
          </a:p>
        </p:txBody>
      </p:sp>
      <p:sp>
        <p:nvSpPr>
          <p:cNvPr id="152" name="Google Shape;152;g340883d5f11_0_7"/>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2200"/>
              <a:buNone/>
            </a:pPr>
            <a:r>
              <a:rPr b="1" lang="en-US" sz="1800">
                <a:solidFill>
                  <a:srgbClr val="000000"/>
                </a:solidFill>
              </a:rPr>
              <a:t>2. Valutazione formativa – attività finale:</a:t>
            </a:r>
            <a:endParaRPr b="1" sz="1800">
              <a:solidFill>
                <a:srgbClr val="000000"/>
              </a:solidFill>
            </a:endParaRPr>
          </a:p>
          <a:p>
            <a:pPr indent="0" lvl="0" marL="0" rtl="0" algn="l">
              <a:lnSpc>
                <a:spcPct val="115000"/>
              </a:lnSpc>
              <a:spcBef>
                <a:spcPts val="1200"/>
              </a:spcBef>
              <a:spcAft>
                <a:spcPts val="0"/>
              </a:spcAft>
              <a:buSzPts val="2200"/>
              <a:buNone/>
            </a:pPr>
            <a:r>
              <a:rPr lang="en-US" sz="1800">
                <a:solidFill>
                  <a:srgbClr val="000000"/>
                </a:solidFill>
              </a:rPr>
              <a:t>Al termine della lezione, ogni studente riceve un cartoncino con delle semplice domande. </a:t>
            </a:r>
            <a:endParaRPr sz="1800">
              <a:solidFill>
                <a:srgbClr val="000000"/>
              </a:solidFill>
            </a:endParaRPr>
          </a:p>
          <a:p>
            <a:pPr indent="-342900" lvl="3" marL="1828800" rtl="0" algn="l">
              <a:lnSpc>
                <a:spcPct val="115000"/>
              </a:lnSpc>
              <a:spcBef>
                <a:spcPts val="1200"/>
              </a:spcBef>
              <a:spcAft>
                <a:spcPts val="0"/>
              </a:spcAft>
              <a:buClr>
                <a:srgbClr val="000000"/>
              </a:buClr>
              <a:buSzPts val="1800"/>
              <a:buFont typeface="Calibri"/>
              <a:buChar char="•"/>
            </a:pPr>
            <a:r>
              <a:rPr lang="en-US" sz="1800">
                <a:solidFill>
                  <a:srgbClr val="000000"/>
                </a:solidFill>
              </a:rPr>
              <a:t>Esempio n. 1: “Rappresenta graficamente la seguente frazione ¾."</a:t>
            </a:r>
            <a:endParaRPr sz="1800">
              <a:solidFill>
                <a:srgbClr val="000000"/>
              </a:solidFill>
            </a:endParaRPr>
          </a:p>
          <a:p>
            <a:pPr indent="-342900" lvl="3" marL="1828800" rtl="0" algn="l">
              <a:lnSpc>
                <a:spcPct val="115000"/>
              </a:lnSpc>
              <a:spcBef>
                <a:spcPts val="0"/>
              </a:spcBef>
              <a:spcAft>
                <a:spcPts val="0"/>
              </a:spcAft>
              <a:buClr>
                <a:srgbClr val="000000"/>
              </a:buClr>
              <a:buSzPts val="1800"/>
              <a:buFont typeface="Calibri"/>
              <a:buChar char="•"/>
            </a:pPr>
            <a:r>
              <a:rPr lang="en-US" sz="1800">
                <a:solidFill>
                  <a:srgbClr val="000000"/>
                </a:solidFill>
              </a:rPr>
              <a:t>Esempio n.2: “Spiega in cosa consistono le frazioni."</a:t>
            </a:r>
            <a:endParaRPr sz="1800">
              <a:solidFill>
                <a:srgbClr val="000000"/>
              </a:solidFill>
            </a:endParaRPr>
          </a:p>
          <a:p>
            <a:pPr indent="-342900" lvl="3" marL="1828800" rtl="0" algn="l">
              <a:lnSpc>
                <a:spcPct val="115000"/>
              </a:lnSpc>
              <a:spcBef>
                <a:spcPts val="0"/>
              </a:spcBef>
              <a:spcAft>
                <a:spcPts val="0"/>
              </a:spcAft>
              <a:buClr>
                <a:srgbClr val="000000"/>
              </a:buClr>
              <a:buSzPts val="1800"/>
              <a:buFont typeface="Calibri"/>
              <a:buChar char="•"/>
            </a:pPr>
            <a:r>
              <a:rPr lang="en-US" sz="1800">
                <a:solidFill>
                  <a:srgbClr val="000000"/>
                </a:solidFill>
              </a:rPr>
              <a:t>Esempio n.3: “Colora metà della forma."</a:t>
            </a:r>
            <a:endParaRPr sz="1800">
              <a:solidFill>
                <a:srgbClr val="000000"/>
              </a:solidFill>
            </a:endParaRPr>
          </a:p>
          <a:p>
            <a:pPr indent="0" lvl="0" marL="0" rtl="0" algn="l">
              <a:lnSpc>
                <a:spcPct val="115000"/>
              </a:lnSpc>
              <a:spcBef>
                <a:spcPts val="1200"/>
              </a:spcBef>
              <a:spcAft>
                <a:spcPts val="0"/>
              </a:spcAft>
              <a:buSzPts val="2200"/>
              <a:buNone/>
            </a:pPr>
            <a:r>
              <a:rPr b="1" lang="en-US" sz="1800">
                <a:solidFill>
                  <a:srgbClr val="000000"/>
                </a:solidFill>
              </a:rPr>
              <a:t>3. Il ruolo dell’insegnante</a:t>
            </a:r>
            <a:endParaRPr b="1" sz="1800">
              <a:solidFill>
                <a:srgbClr val="000000"/>
              </a:solidFill>
            </a:endParaRPr>
          </a:p>
          <a:p>
            <a:pPr indent="-342900" lvl="2" marL="1371600" rtl="0" algn="l">
              <a:lnSpc>
                <a:spcPct val="115000"/>
              </a:lnSpc>
              <a:spcBef>
                <a:spcPts val="1200"/>
              </a:spcBef>
              <a:spcAft>
                <a:spcPts val="0"/>
              </a:spcAft>
              <a:buClr>
                <a:srgbClr val="000000"/>
              </a:buClr>
              <a:buSzPts val="1800"/>
              <a:buFont typeface="Calibri"/>
              <a:buChar char="•"/>
            </a:pPr>
            <a:r>
              <a:rPr lang="en-US">
                <a:solidFill>
                  <a:srgbClr val="000000"/>
                </a:solidFill>
              </a:rPr>
              <a:t>L’insegnante rivede velocemente i cartoncini prima della lezione successiva.</a:t>
            </a:r>
            <a:endParaRPr>
              <a:solidFill>
                <a:srgbClr val="000000"/>
              </a:solidFill>
            </a:endParaRPr>
          </a:p>
          <a:p>
            <a:pPr indent="-342900" lvl="2" marL="1371600" rtl="0" algn="l">
              <a:lnSpc>
                <a:spcPct val="115000"/>
              </a:lnSpc>
              <a:spcBef>
                <a:spcPts val="0"/>
              </a:spcBef>
              <a:spcAft>
                <a:spcPts val="0"/>
              </a:spcAft>
              <a:buClr>
                <a:srgbClr val="000000"/>
              </a:buClr>
              <a:buSzPts val="1800"/>
              <a:buFont typeface="Calibri"/>
              <a:buChar char="•"/>
            </a:pPr>
            <a:r>
              <a:rPr lang="en-US">
                <a:solidFill>
                  <a:srgbClr val="000000"/>
                </a:solidFill>
              </a:rPr>
              <a:t>In base alle risposte individua le e gli studenti che hanno bisogno di aiuto.</a:t>
            </a:r>
            <a:endParaRPr/>
          </a:p>
          <a:p>
            <a:pPr indent="-342900" lvl="2" marL="1371600" rtl="0" algn="l">
              <a:lnSpc>
                <a:spcPct val="115000"/>
              </a:lnSpc>
              <a:spcBef>
                <a:spcPts val="0"/>
              </a:spcBef>
              <a:spcAft>
                <a:spcPts val="0"/>
              </a:spcAft>
              <a:buClr>
                <a:srgbClr val="000000"/>
              </a:buClr>
              <a:buSzPts val="1800"/>
              <a:buFont typeface="Calibri"/>
              <a:buChar char="•"/>
            </a:pPr>
            <a:r>
              <a:rPr lang="en-US">
                <a:solidFill>
                  <a:srgbClr val="000000"/>
                </a:solidFill>
              </a:rPr>
              <a:t>Gli errori vengono affrontati nel corso della lezione successiva mediante attività mirate o feedback individuali. </a:t>
            </a:r>
            <a:endParaRPr>
              <a:solidFill>
                <a:srgbClr val="000000"/>
              </a:solidFill>
            </a:endParaRPr>
          </a:p>
          <a:p>
            <a:pPr indent="0" lvl="0" marL="0" rtl="0" algn="l">
              <a:lnSpc>
                <a:spcPct val="115000"/>
              </a:lnSpc>
              <a:spcBef>
                <a:spcPts val="1200"/>
              </a:spcBef>
              <a:spcAft>
                <a:spcPts val="0"/>
              </a:spcAft>
              <a:buSzPts val="2200"/>
              <a:buNone/>
            </a:pPr>
            <a:r>
              <a:rPr b="1" lang="en-US" sz="1800">
                <a:solidFill>
                  <a:srgbClr val="000000"/>
                </a:solidFill>
              </a:rPr>
              <a:t>4. Risultati</a:t>
            </a:r>
            <a:endParaRPr b="1" sz="1800">
              <a:solidFill>
                <a:srgbClr val="000000"/>
              </a:solidFill>
            </a:endParaRPr>
          </a:p>
          <a:p>
            <a:pPr indent="-342900" lvl="2" marL="1371600" rtl="0" algn="l">
              <a:lnSpc>
                <a:spcPct val="115000"/>
              </a:lnSpc>
              <a:spcBef>
                <a:spcPts val="1200"/>
              </a:spcBef>
              <a:spcAft>
                <a:spcPts val="0"/>
              </a:spcAft>
              <a:buClr>
                <a:srgbClr val="000000"/>
              </a:buClr>
              <a:buSzPts val="1800"/>
              <a:buFont typeface="Calibri"/>
              <a:buChar char="•"/>
            </a:pPr>
            <a:r>
              <a:rPr lang="en-US">
                <a:solidFill>
                  <a:srgbClr val="000000"/>
                </a:solidFill>
              </a:rPr>
              <a:t>L’insegnante modifica la lezione in base alle risposte delle e degli studenti.</a:t>
            </a:r>
            <a:endParaRPr>
              <a:solidFill>
                <a:srgbClr val="000000"/>
              </a:solidFill>
            </a:endParaRPr>
          </a:p>
          <a:p>
            <a:pPr indent="-342900" lvl="2" marL="1371600" rtl="0" algn="l">
              <a:lnSpc>
                <a:spcPct val="115000"/>
              </a:lnSpc>
              <a:spcBef>
                <a:spcPts val="0"/>
              </a:spcBef>
              <a:spcAft>
                <a:spcPts val="0"/>
              </a:spcAft>
              <a:buClr>
                <a:srgbClr val="000000"/>
              </a:buClr>
              <a:buSzPts val="1800"/>
              <a:buFont typeface="Calibri"/>
              <a:buChar char="•"/>
            </a:pPr>
            <a:r>
              <a:rPr lang="en-US">
                <a:solidFill>
                  <a:srgbClr val="000000"/>
                </a:solidFill>
              </a:rPr>
              <a:t>Le e gli studenti ricevono un feedback immediato.</a:t>
            </a:r>
            <a:endParaRPr>
              <a:solidFill>
                <a:srgbClr val="000000"/>
              </a:solidFill>
            </a:endParaRPr>
          </a:p>
          <a:p>
            <a:pPr indent="-342900" lvl="2" marL="1371600" rtl="0" algn="l">
              <a:lnSpc>
                <a:spcPct val="115000"/>
              </a:lnSpc>
              <a:spcBef>
                <a:spcPts val="0"/>
              </a:spcBef>
              <a:spcAft>
                <a:spcPts val="0"/>
              </a:spcAft>
              <a:buClr>
                <a:srgbClr val="000000"/>
              </a:buClr>
              <a:buSzPts val="1800"/>
              <a:buFont typeface="Calibri"/>
              <a:buChar char="•"/>
            </a:pPr>
            <a:r>
              <a:rPr lang="en-US">
                <a:solidFill>
                  <a:srgbClr val="000000"/>
                </a:solidFill>
              </a:rPr>
              <a:t>Le lacune vengono colmate prima di passare al tema successivo.</a:t>
            </a:r>
            <a:endParaRPr>
              <a:solidFill>
                <a:srgbClr val="000000"/>
              </a:solidFill>
            </a:endParaRPr>
          </a:p>
          <a:p>
            <a:pPr indent="0" lvl="0" marL="0" rtl="0" algn="l">
              <a:lnSpc>
                <a:spcPct val="115000"/>
              </a:lnSpc>
              <a:spcBef>
                <a:spcPts val="1200"/>
              </a:spcBef>
              <a:spcAft>
                <a:spcPts val="1200"/>
              </a:spcAft>
              <a:buSzPts val="2200"/>
              <a:buNone/>
            </a:pPr>
            <a:r>
              <a:rPr lang="en-US" sz="1800">
                <a:solidFill>
                  <a:srgbClr val="000000"/>
                </a:solidFill>
              </a:rPr>
              <a:t>Questo tipo di </a:t>
            </a:r>
            <a:r>
              <a:rPr b="1" lang="en-US" sz="1800">
                <a:solidFill>
                  <a:srgbClr val="000000"/>
                </a:solidFill>
              </a:rPr>
              <a:t>valutazione formativa</a:t>
            </a:r>
            <a:r>
              <a:rPr lang="en-US" sz="1800">
                <a:solidFill>
                  <a:srgbClr val="000000"/>
                </a:solidFill>
              </a:rPr>
              <a:t> aiuta le e gli insegnanti a monitorare i progressi delle e degli studenti in tempo reale, permettendo loro di afferrare i concetti di base prima di andare avanti. </a:t>
            </a:r>
            <a:endParaRPr sz="5000">
              <a:solidFill>
                <a:schemeClr val="accent4"/>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6"/>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sz="3200"/>
              <a:t>Attività 2: Progettare una valutazione formativa in linea con i principi di TINKER</a:t>
            </a:r>
            <a:endParaRPr sz="3200"/>
          </a:p>
        </p:txBody>
      </p:sp>
      <p:sp>
        <p:nvSpPr>
          <p:cNvPr id="159" name="Google Shape;159;p6"/>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2200"/>
              <a:buNone/>
            </a:pPr>
            <a:r>
              <a:rPr lang="en-US" sz="2000">
                <a:solidFill>
                  <a:srgbClr val="000000"/>
                </a:solidFill>
              </a:rPr>
              <a:t>Il </a:t>
            </a:r>
            <a:r>
              <a:rPr b="1" lang="en-US" sz="2000">
                <a:solidFill>
                  <a:srgbClr val="000000"/>
                </a:solidFill>
              </a:rPr>
              <a:t>quadro di riferimento di TINKER </a:t>
            </a:r>
            <a:r>
              <a:rPr lang="en-US" sz="2000">
                <a:solidFill>
                  <a:srgbClr val="000000"/>
                </a:solidFill>
              </a:rPr>
              <a:t>è incentrato </a:t>
            </a:r>
            <a:r>
              <a:rPr b="1" lang="en-US" sz="2000">
                <a:solidFill>
                  <a:srgbClr val="000000"/>
                </a:solidFill>
              </a:rPr>
              <a:t>sull’apprendimento autentico, la parità di genere, le competenze informatiche e la crescita professionale del personale docente. </a:t>
            </a:r>
            <a:r>
              <a:rPr lang="en-US" sz="2000">
                <a:solidFill>
                  <a:srgbClr val="000000"/>
                </a:solidFill>
              </a:rPr>
              <a:t>Di seguito riportiamo la </a:t>
            </a:r>
            <a:r>
              <a:rPr b="1" lang="en-US" sz="2000">
                <a:solidFill>
                  <a:srgbClr val="000000"/>
                </a:solidFill>
              </a:rPr>
              <a:t>struttura del piano di lezione, </a:t>
            </a:r>
            <a:r>
              <a:rPr lang="en-US" sz="2000">
                <a:solidFill>
                  <a:srgbClr val="000000"/>
                </a:solidFill>
              </a:rPr>
              <a:t>in linea con i principi di </a:t>
            </a:r>
            <a:r>
              <a:rPr b="1" lang="en-US" sz="2000">
                <a:solidFill>
                  <a:srgbClr val="000000"/>
                </a:solidFill>
              </a:rPr>
              <a:t>TINKER. </a:t>
            </a:r>
            <a:endParaRPr sz="2000">
              <a:solidFill>
                <a:srgbClr val="000000"/>
              </a:solidFill>
            </a:endParaRPr>
          </a:p>
          <a:p>
            <a:pPr indent="0" lvl="0" marL="0" rtl="0" algn="l">
              <a:lnSpc>
                <a:spcPct val="115000"/>
              </a:lnSpc>
              <a:spcBef>
                <a:spcPts val="1200"/>
              </a:spcBef>
              <a:spcAft>
                <a:spcPts val="0"/>
              </a:spcAft>
              <a:buSzPts val="2200"/>
              <a:buNone/>
            </a:pPr>
            <a:r>
              <a:rPr b="1" lang="en-US" sz="2000">
                <a:solidFill>
                  <a:srgbClr val="000000"/>
                </a:solidFill>
              </a:rPr>
              <a:t>1. Informazioni sullo scenario di apprendimento</a:t>
            </a:r>
            <a:endParaRPr b="1" sz="2000">
              <a:solidFill>
                <a:srgbClr val="000000"/>
              </a:solidFill>
            </a:endParaRPr>
          </a:p>
          <a:p>
            <a:pPr indent="-355600" lvl="0" marL="457200" rtl="0" algn="l">
              <a:lnSpc>
                <a:spcPct val="115000"/>
              </a:lnSpc>
              <a:spcBef>
                <a:spcPts val="0"/>
              </a:spcBef>
              <a:spcAft>
                <a:spcPts val="0"/>
              </a:spcAft>
              <a:buClr>
                <a:srgbClr val="000000"/>
              </a:buClr>
              <a:buSzPts val="2000"/>
              <a:buFont typeface="Arial"/>
              <a:buChar char="●"/>
            </a:pPr>
            <a:r>
              <a:rPr b="1" lang="en-US" sz="2000">
                <a:solidFill>
                  <a:srgbClr val="000000"/>
                </a:solidFill>
              </a:rPr>
              <a:t>Titolo: </a:t>
            </a:r>
            <a:r>
              <a:rPr lang="en-US" sz="2000">
                <a:solidFill>
                  <a:srgbClr val="000000"/>
                </a:solidFill>
              </a:rPr>
              <a:t>un titolo breve e chiaro legato all’attività</a:t>
            </a:r>
            <a:endParaRPr b="1" sz="2000">
              <a:solidFill>
                <a:srgbClr val="000000"/>
              </a:solidFill>
            </a:endParaRPr>
          </a:p>
          <a:p>
            <a:pPr indent="-355600" lvl="0" marL="457200" rtl="0" algn="l">
              <a:lnSpc>
                <a:spcPct val="115000"/>
              </a:lnSpc>
              <a:spcBef>
                <a:spcPts val="0"/>
              </a:spcBef>
              <a:spcAft>
                <a:spcPts val="0"/>
              </a:spcAft>
              <a:buClr>
                <a:srgbClr val="000000"/>
              </a:buClr>
              <a:buSzPts val="2000"/>
              <a:buFont typeface="Arial"/>
              <a:buChar char="●"/>
            </a:pPr>
            <a:r>
              <a:rPr b="1" lang="en-US" sz="2000">
                <a:solidFill>
                  <a:srgbClr val="000000"/>
                </a:solidFill>
              </a:rPr>
              <a:t>Età: </a:t>
            </a:r>
            <a:r>
              <a:rPr lang="en-US" sz="2000">
                <a:solidFill>
                  <a:srgbClr val="000000"/>
                </a:solidFill>
              </a:rPr>
              <a:t>indicare l’età delle e degli studenti a cui è destinata l’attività</a:t>
            </a:r>
            <a:endParaRPr/>
          </a:p>
          <a:p>
            <a:pPr indent="-355600" lvl="0" marL="457200" rtl="0" algn="l">
              <a:lnSpc>
                <a:spcPct val="115000"/>
              </a:lnSpc>
              <a:spcBef>
                <a:spcPts val="0"/>
              </a:spcBef>
              <a:spcAft>
                <a:spcPts val="0"/>
              </a:spcAft>
              <a:buClr>
                <a:srgbClr val="000000"/>
              </a:buClr>
              <a:buSzPts val="2000"/>
              <a:buFont typeface="Arial"/>
              <a:buChar char="●"/>
            </a:pPr>
            <a:r>
              <a:rPr b="1" lang="en-US" sz="2000">
                <a:solidFill>
                  <a:srgbClr val="000000"/>
                </a:solidFill>
              </a:rPr>
              <a:t>Durata: </a:t>
            </a:r>
            <a:r>
              <a:rPr lang="en-US" sz="2000">
                <a:solidFill>
                  <a:srgbClr val="000000"/>
                </a:solidFill>
              </a:rPr>
              <a:t>durata stimata, ad es., 45 minuti</a:t>
            </a:r>
            <a:endParaRPr b="1" sz="2000">
              <a:solidFill>
                <a:srgbClr val="000000"/>
              </a:solidFill>
            </a:endParaRPr>
          </a:p>
          <a:p>
            <a:pPr indent="-355600" lvl="0" marL="457200" rtl="0" algn="l">
              <a:lnSpc>
                <a:spcPct val="115000"/>
              </a:lnSpc>
              <a:spcBef>
                <a:spcPts val="0"/>
              </a:spcBef>
              <a:spcAft>
                <a:spcPts val="0"/>
              </a:spcAft>
              <a:buClr>
                <a:srgbClr val="000000"/>
              </a:buClr>
              <a:buSzPts val="2000"/>
              <a:buFont typeface="Arial"/>
              <a:buChar char="●"/>
            </a:pPr>
            <a:r>
              <a:rPr b="1" lang="en-US" sz="2000">
                <a:solidFill>
                  <a:srgbClr val="000000"/>
                </a:solidFill>
              </a:rPr>
              <a:t>Temi di informatica: </a:t>
            </a:r>
            <a:r>
              <a:rPr lang="en-US" sz="2000">
                <a:solidFill>
                  <a:srgbClr val="000000"/>
                </a:solidFill>
              </a:rPr>
              <a:t>algoritmi, programmazione, simulazioni</a:t>
            </a:r>
            <a:endParaRPr b="1" sz="2000">
              <a:solidFill>
                <a:srgbClr val="000000"/>
              </a:solidFill>
            </a:endParaRPr>
          </a:p>
          <a:p>
            <a:pPr indent="-355600" lvl="0" marL="457200" rtl="0" algn="l">
              <a:lnSpc>
                <a:spcPct val="115000"/>
              </a:lnSpc>
              <a:spcBef>
                <a:spcPts val="0"/>
              </a:spcBef>
              <a:spcAft>
                <a:spcPts val="0"/>
              </a:spcAft>
              <a:buClr>
                <a:srgbClr val="000000"/>
              </a:buClr>
              <a:buSzPts val="2000"/>
              <a:buFont typeface="Arial"/>
              <a:buChar char="●"/>
            </a:pPr>
            <a:r>
              <a:rPr b="1" lang="en-US" sz="2000">
                <a:solidFill>
                  <a:srgbClr val="000000"/>
                </a:solidFill>
              </a:rPr>
              <a:t>Discipline coinvolte: </a:t>
            </a:r>
            <a:r>
              <a:rPr lang="en-US" sz="2000">
                <a:solidFill>
                  <a:srgbClr val="000000"/>
                </a:solidFill>
              </a:rPr>
              <a:t>matematica, scienze tecnologia</a:t>
            </a:r>
            <a:endParaRPr/>
          </a:p>
          <a:p>
            <a:pPr indent="0" lvl="0" marL="0" rtl="0" algn="l">
              <a:lnSpc>
                <a:spcPct val="115000"/>
              </a:lnSpc>
              <a:spcBef>
                <a:spcPts val="1200"/>
              </a:spcBef>
              <a:spcAft>
                <a:spcPts val="0"/>
              </a:spcAft>
              <a:buSzPts val="2200"/>
              <a:buNone/>
            </a:pPr>
            <a:r>
              <a:rPr b="1" lang="en-US" sz="2000">
                <a:solidFill>
                  <a:srgbClr val="000000"/>
                </a:solidFill>
              </a:rPr>
              <a:t>2. Obiettivi di apprendimento (in linea con la tassonomia di Bloom)</a:t>
            </a:r>
            <a:endParaRPr/>
          </a:p>
          <a:p>
            <a:pPr indent="0" lvl="0" marL="0" rtl="0" algn="l">
              <a:lnSpc>
                <a:spcPct val="115000"/>
              </a:lnSpc>
              <a:spcBef>
                <a:spcPts val="1200"/>
              </a:spcBef>
              <a:spcAft>
                <a:spcPts val="0"/>
              </a:spcAft>
              <a:buSzPts val="2200"/>
              <a:buNone/>
            </a:pPr>
            <a:r>
              <a:rPr lang="en-US" sz="2000">
                <a:solidFill>
                  <a:srgbClr val="000000"/>
                </a:solidFill>
              </a:rPr>
              <a:t>Al termine dell’attività le e gli studenti saranno in grado di:</a:t>
            </a:r>
            <a:endParaRPr/>
          </a:p>
          <a:p>
            <a:pPr indent="-355600" lvl="0" marL="457200" rtl="0" algn="l">
              <a:lnSpc>
                <a:spcPct val="115000"/>
              </a:lnSpc>
              <a:spcBef>
                <a:spcPts val="0"/>
              </a:spcBef>
              <a:spcAft>
                <a:spcPts val="0"/>
              </a:spcAft>
              <a:buClr>
                <a:srgbClr val="000000"/>
              </a:buClr>
              <a:buSzPts val="2000"/>
              <a:buFont typeface="Arial"/>
              <a:buChar char="●"/>
            </a:pPr>
            <a:r>
              <a:rPr lang="en-US" sz="2000">
                <a:solidFill>
                  <a:srgbClr val="000000"/>
                </a:solidFill>
              </a:rPr>
              <a:t>applicare questo metodo …</a:t>
            </a:r>
            <a:endParaRPr/>
          </a:p>
          <a:p>
            <a:pPr indent="-355600" lvl="0" marL="457200" rtl="0" algn="l">
              <a:lnSpc>
                <a:spcPct val="115000"/>
              </a:lnSpc>
              <a:spcBef>
                <a:spcPts val="0"/>
              </a:spcBef>
              <a:spcAft>
                <a:spcPts val="0"/>
              </a:spcAft>
              <a:buClr>
                <a:srgbClr val="000000"/>
              </a:buClr>
              <a:buSzPts val="2000"/>
              <a:buFont typeface="Arial"/>
              <a:buChar char="●"/>
            </a:pPr>
            <a:r>
              <a:rPr lang="en-US" sz="2000">
                <a:solidFill>
                  <a:srgbClr val="000000"/>
                </a:solidFill>
              </a:rPr>
              <a:t>confrontare questo aspetto con … </a:t>
            </a:r>
            <a:endParaRPr/>
          </a:p>
          <a:p>
            <a:pPr indent="-355600" lvl="0" marL="457200" rtl="0" algn="l">
              <a:lnSpc>
                <a:spcPct val="115000"/>
              </a:lnSpc>
              <a:spcBef>
                <a:spcPts val="0"/>
              </a:spcBef>
              <a:spcAft>
                <a:spcPts val="0"/>
              </a:spcAft>
              <a:buClr>
                <a:srgbClr val="000000"/>
              </a:buClr>
              <a:buSzPts val="2000"/>
              <a:buFont typeface="Arial"/>
              <a:buChar char="●"/>
            </a:pPr>
            <a:r>
              <a:rPr lang="en-US" sz="2000">
                <a:solidFill>
                  <a:srgbClr val="000000"/>
                </a:solidFill>
              </a:rPr>
              <a:t>fare degli esempi riguardo a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sp>
        <p:nvSpPr>
          <p:cNvPr id="165" name="Google Shape;165;g340883d5f11_0_23"/>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sz="3200"/>
              <a:t>Attività 2: Progettare una valutazione formativa in linea con i principi di TINKER</a:t>
            </a:r>
            <a:endParaRPr sz="3200"/>
          </a:p>
        </p:txBody>
      </p:sp>
      <p:sp>
        <p:nvSpPr>
          <p:cNvPr id="166" name="Google Shape;166;g340883d5f11_0_23"/>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2200"/>
              <a:buNone/>
            </a:pPr>
            <a:r>
              <a:rPr b="1" lang="en-US" sz="2000">
                <a:solidFill>
                  <a:srgbClr val="000000"/>
                </a:solidFill>
              </a:rPr>
              <a:t>3. Descrizione dello scenario</a:t>
            </a:r>
            <a:endParaRPr b="1" sz="2000">
              <a:solidFill>
                <a:srgbClr val="000000"/>
              </a:solidFill>
            </a:endParaRPr>
          </a:p>
          <a:p>
            <a:pPr indent="-355600" lvl="0" marL="457200" rtl="0" algn="l">
              <a:lnSpc>
                <a:spcPct val="115000"/>
              </a:lnSpc>
              <a:spcBef>
                <a:spcPts val="1200"/>
              </a:spcBef>
              <a:spcAft>
                <a:spcPts val="0"/>
              </a:spcAft>
              <a:buClr>
                <a:srgbClr val="000000"/>
              </a:buClr>
              <a:buSzPts val="2000"/>
              <a:buChar char="●"/>
            </a:pPr>
            <a:r>
              <a:rPr b="1" lang="en-US" sz="2000">
                <a:solidFill>
                  <a:srgbClr val="000000"/>
                </a:solidFill>
              </a:rPr>
              <a:t>Contesto:</a:t>
            </a:r>
            <a:r>
              <a:rPr lang="en-US" sz="2000">
                <a:solidFill>
                  <a:srgbClr val="000000"/>
                </a:solidFill>
              </a:rPr>
              <a:t> descrivere le applicazioni pratiche del concetto</a:t>
            </a:r>
            <a:endParaRPr sz="2000">
              <a:solidFill>
                <a:srgbClr val="000000"/>
              </a:solidFill>
            </a:endParaRPr>
          </a:p>
          <a:p>
            <a:pPr indent="-355600" lvl="0" marL="457200" rtl="0" algn="l">
              <a:lnSpc>
                <a:spcPct val="115000"/>
              </a:lnSpc>
              <a:spcBef>
                <a:spcPts val="0"/>
              </a:spcBef>
              <a:spcAft>
                <a:spcPts val="0"/>
              </a:spcAft>
              <a:buClr>
                <a:srgbClr val="000000"/>
              </a:buClr>
              <a:buSzPts val="2000"/>
              <a:buChar char="●"/>
            </a:pPr>
            <a:r>
              <a:rPr b="1" lang="en-US" sz="2000">
                <a:solidFill>
                  <a:srgbClr val="000000"/>
                </a:solidFill>
              </a:rPr>
              <a:t>Problema:</a:t>
            </a:r>
            <a:r>
              <a:rPr lang="en-US" sz="2000">
                <a:solidFill>
                  <a:srgbClr val="000000"/>
                </a:solidFill>
              </a:rPr>
              <a:t> quale sfida dovranno superare le e gli studenti</a:t>
            </a:r>
            <a:endParaRPr sz="2000">
              <a:solidFill>
                <a:srgbClr val="000000"/>
              </a:solidFill>
            </a:endParaRPr>
          </a:p>
          <a:p>
            <a:pPr indent="-355600" lvl="0" marL="457200" rtl="0" algn="l">
              <a:lnSpc>
                <a:spcPct val="115000"/>
              </a:lnSpc>
              <a:spcBef>
                <a:spcPts val="0"/>
              </a:spcBef>
              <a:spcAft>
                <a:spcPts val="0"/>
              </a:spcAft>
              <a:buClr>
                <a:srgbClr val="000000"/>
              </a:buClr>
              <a:buSzPts val="2000"/>
              <a:buChar char="●"/>
            </a:pPr>
            <a:r>
              <a:rPr b="1" lang="en-US" sz="2000">
                <a:solidFill>
                  <a:srgbClr val="000000"/>
                </a:solidFill>
              </a:rPr>
              <a:t>Ruoli:</a:t>
            </a:r>
            <a:r>
              <a:rPr lang="en-US" sz="2000">
                <a:solidFill>
                  <a:srgbClr val="000000"/>
                </a:solidFill>
              </a:rPr>
              <a:t> definire i ruoli che le e gli studenti dovranno assumere</a:t>
            </a:r>
            <a:endParaRPr sz="2000">
              <a:solidFill>
                <a:srgbClr val="000000"/>
              </a:solidFill>
            </a:endParaRPr>
          </a:p>
          <a:p>
            <a:pPr indent="-355600" lvl="0" marL="457200" rtl="0" algn="l">
              <a:lnSpc>
                <a:spcPct val="115000"/>
              </a:lnSpc>
              <a:spcBef>
                <a:spcPts val="0"/>
              </a:spcBef>
              <a:spcAft>
                <a:spcPts val="0"/>
              </a:spcAft>
              <a:buClr>
                <a:srgbClr val="000000"/>
              </a:buClr>
              <a:buSzPts val="2000"/>
              <a:buFont typeface="Calibri"/>
              <a:buChar char="●"/>
            </a:pPr>
            <a:r>
              <a:rPr b="1" lang="en-US" sz="2000">
                <a:solidFill>
                  <a:srgbClr val="000000"/>
                </a:solidFill>
              </a:rPr>
              <a:t>Elementi di apprendimento autentico integrati:</a:t>
            </a:r>
            <a:endParaRPr b="1" sz="2000">
              <a:solidFill>
                <a:srgbClr val="000000"/>
              </a:solidFill>
            </a:endParaRPr>
          </a:p>
          <a:p>
            <a:pPr indent="-355600" lvl="1" marL="914400" rtl="0" algn="l">
              <a:lnSpc>
                <a:spcPct val="115000"/>
              </a:lnSpc>
              <a:spcBef>
                <a:spcPts val="0"/>
              </a:spcBef>
              <a:spcAft>
                <a:spcPts val="0"/>
              </a:spcAft>
              <a:buClr>
                <a:srgbClr val="000000"/>
              </a:buClr>
              <a:buSzPts val="2000"/>
              <a:buFont typeface="Calibri"/>
              <a:buChar char="○"/>
            </a:pPr>
            <a:r>
              <a:rPr lang="en-US">
                <a:solidFill>
                  <a:srgbClr val="000000"/>
                </a:solidFill>
              </a:rPr>
              <a:t>contesto reale; </a:t>
            </a:r>
            <a:endParaRPr/>
          </a:p>
          <a:p>
            <a:pPr indent="-355600" lvl="1" marL="914400" rtl="0" algn="l">
              <a:lnSpc>
                <a:spcPct val="115000"/>
              </a:lnSpc>
              <a:spcBef>
                <a:spcPts val="0"/>
              </a:spcBef>
              <a:spcAft>
                <a:spcPts val="0"/>
              </a:spcAft>
              <a:buClr>
                <a:srgbClr val="000000"/>
              </a:buClr>
              <a:buSzPts val="2000"/>
              <a:buFont typeface="Calibri"/>
              <a:buChar char="○"/>
            </a:pPr>
            <a:r>
              <a:rPr lang="en-US">
                <a:solidFill>
                  <a:srgbClr val="000000"/>
                </a:solidFill>
              </a:rPr>
              <a:t>attività collaborative; </a:t>
            </a:r>
            <a:endParaRPr/>
          </a:p>
          <a:p>
            <a:pPr indent="-355600" lvl="1" marL="914400" rtl="0" algn="l">
              <a:lnSpc>
                <a:spcPct val="115000"/>
              </a:lnSpc>
              <a:spcBef>
                <a:spcPts val="0"/>
              </a:spcBef>
              <a:spcAft>
                <a:spcPts val="0"/>
              </a:spcAft>
              <a:buClr>
                <a:srgbClr val="000000"/>
              </a:buClr>
              <a:buSzPts val="2000"/>
              <a:buFont typeface="Calibri"/>
              <a:buChar char="○"/>
            </a:pPr>
            <a:r>
              <a:rPr lang="en-US">
                <a:solidFill>
                  <a:srgbClr val="000000"/>
                </a:solidFill>
              </a:rPr>
              <a:t>risoluzione dei problemi e pensiero critico. </a:t>
            </a:r>
            <a:endParaRPr>
              <a:solidFill>
                <a:srgbClr val="000000"/>
              </a:solidFill>
            </a:endParaRPr>
          </a:p>
          <a:p>
            <a:pPr indent="0" lvl="0" marL="0" rtl="0" algn="l">
              <a:lnSpc>
                <a:spcPct val="115000"/>
              </a:lnSpc>
              <a:spcBef>
                <a:spcPts val="1200"/>
              </a:spcBef>
              <a:spcAft>
                <a:spcPts val="0"/>
              </a:spcAft>
              <a:buSzPts val="2200"/>
              <a:buNone/>
            </a:pPr>
            <a:r>
              <a:rPr b="1" lang="en-US" sz="2000">
                <a:solidFill>
                  <a:srgbClr val="000000"/>
                </a:solidFill>
              </a:rPr>
              <a:t>4. Metodi di valutazione formativa</a:t>
            </a:r>
            <a:endParaRPr b="1" sz="2000">
              <a:solidFill>
                <a:srgbClr val="000000"/>
              </a:solidFill>
            </a:endParaRPr>
          </a:p>
          <a:p>
            <a:pPr indent="-355600" lvl="0" marL="457200" rtl="0" algn="l">
              <a:lnSpc>
                <a:spcPct val="115000"/>
              </a:lnSpc>
              <a:spcBef>
                <a:spcPts val="1200"/>
              </a:spcBef>
              <a:spcAft>
                <a:spcPts val="0"/>
              </a:spcAft>
              <a:buClr>
                <a:srgbClr val="000000"/>
              </a:buClr>
              <a:buSzPts val="2000"/>
              <a:buChar char="●"/>
            </a:pPr>
            <a:r>
              <a:rPr b="1" lang="en-US" sz="2000">
                <a:solidFill>
                  <a:srgbClr val="000000"/>
                </a:solidFill>
              </a:rPr>
              <a:t>Osservazione:</a:t>
            </a:r>
            <a:r>
              <a:rPr lang="en-US" sz="2000">
                <a:solidFill>
                  <a:srgbClr val="000000"/>
                </a:solidFill>
              </a:rPr>
              <a:t> monitorare la partecipazione e il coinvolgimento delle e degli studenti.</a:t>
            </a:r>
            <a:endParaRPr sz="2000">
              <a:solidFill>
                <a:srgbClr val="000000"/>
              </a:solidFill>
            </a:endParaRPr>
          </a:p>
          <a:p>
            <a:pPr indent="-355600" lvl="0" marL="457200" rtl="0" algn="l">
              <a:lnSpc>
                <a:spcPct val="115000"/>
              </a:lnSpc>
              <a:spcBef>
                <a:spcPts val="0"/>
              </a:spcBef>
              <a:spcAft>
                <a:spcPts val="0"/>
              </a:spcAft>
              <a:buClr>
                <a:srgbClr val="000000"/>
              </a:buClr>
              <a:buSzPts val="2000"/>
              <a:buChar char="●"/>
            </a:pPr>
            <a:r>
              <a:rPr b="1" lang="en-US" sz="2000">
                <a:solidFill>
                  <a:srgbClr val="000000"/>
                </a:solidFill>
              </a:rPr>
              <a:t>Autoriflessione:</a:t>
            </a:r>
            <a:r>
              <a:rPr lang="en-US" sz="2000">
                <a:solidFill>
                  <a:srgbClr val="000000"/>
                </a:solidFill>
              </a:rPr>
              <a:t> le e gli studenti riflettono sui propri progressi.</a:t>
            </a:r>
            <a:endParaRPr sz="2000">
              <a:solidFill>
                <a:srgbClr val="000000"/>
              </a:solidFill>
            </a:endParaRPr>
          </a:p>
          <a:p>
            <a:pPr indent="-355600" lvl="0" marL="457200" rtl="0" algn="l">
              <a:lnSpc>
                <a:spcPct val="115000"/>
              </a:lnSpc>
              <a:spcBef>
                <a:spcPts val="0"/>
              </a:spcBef>
              <a:spcAft>
                <a:spcPts val="0"/>
              </a:spcAft>
              <a:buClr>
                <a:srgbClr val="000000"/>
              </a:buClr>
              <a:buSzPts val="2000"/>
              <a:buChar char="●"/>
            </a:pPr>
            <a:r>
              <a:rPr b="1" lang="en-US" sz="2000">
                <a:solidFill>
                  <a:srgbClr val="000000"/>
                </a:solidFill>
              </a:rPr>
              <a:t>Feedback tra pari:</a:t>
            </a:r>
            <a:r>
              <a:rPr lang="en-US" sz="2000">
                <a:solidFill>
                  <a:srgbClr val="000000"/>
                </a:solidFill>
              </a:rPr>
              <a:t> le e gli studenti condividono dei feedback sui rispettivi lavori.</a:t>
            </a:r>
            <a:endParaRPr sz="2000">
              <a:solidFill>
                <a:srgbClr val="000000"/>
              </a:solidFill>
            </a:endParaRPr>
          </a:p>
          <a:p>
            <a:pPr indent="-355600" lvl="0" marL="457200" rtl="0" algn="l">
              <a:lnSpc>
                <a:spcPct val="115000"/>
              </a:lnSpc>
              <a:spcBef>
                <a:spcPts val="0"/>
              </a:spcBef>
              <a:spcAft>
                <a:spcPts val="0"/>
              </a:spcAft>
              <a:buClr>
                <a:srgbClr val="000000"/>
              </a:buClr>
              <a:buSzPts val="2000"/>
              <a:buChar char="●"/>
            </a:pPr>
            <a:r>
              <a:rPr b="1" lang="en-US" sz="2000">
                <a:solidFill>
                  <a:srgbClr val="000000"/>
                </a:solidFill>
              </a:rPr>
              <a:t>Schede finali:</a:t>
            </a:r>
            <a:r>
              <a:rPr lang="en-US" sz="2000">
                <a:solidFill>
                  <a:srgbClr val="000000"/>
                </a:solidFill>
              </a:rPr>
              <a:t> breve risposte per iscritto da consegnare al termine dell’attività.</a:t>
            </a:r>
            <a:endParaRPr sz="2000">
              <a:solidFill>
                <a:srgbClr val="000000"/>
              </a:solidFill>
            </a:endParaRPr>
          </a:p>
          <a:p>
            <a:pPr indent="-355600" lvl="0" marL="457200" rtl="0" algn="l">
              <a:lnSpc>
                <a:spcPct val="115000"/>
              </a:lnSpc>
              <a:spcBef>
                <a:spcPts val="0"/>
              </a:spcBef>
              <a:spcAft>
                <a:spcPts val="0"/>
              </a:spcAft>
              <a:buClr>
                <a:srgbClr val="000000"/>
              </a:buClr>
              <a:buSzPts val="2000"/>
              <a:buChar char="●"/>
            </a:pPr>
            <a:r>
              <a:rPr b="1" lang="en-US" sz="2000">
                <a:solidFill>
                  <a:srgbClr val="000000"/>
                </a:solidFill>
              </a:rPr>
              <a:t>Liste di controllo/griglie di valutazione:</a:t>
            </a:r>
            <a:r>
              <a:rPr lang="en-US" sz="2000">
                <a:solidFill>
                  <a:srgbClr val="000000"/>
                </a:solidFill>
              </a:rPr>
              <a:t> valutare i progressi delle e degli studenti sulla base degli indicatori chiave individuate. </a:t>
            </a:r>
            <a:endParaRPr sz="2900">
              <a:solidFill>
                <a:srgbClr val="00000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g340883d5f11_0_16"/>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sz="3200"/>
              <a:t>Attività 2: Progettare una valutazione formativa in linea con i principi di TINKER</a:t>
            </a:r>
            <a:endParaRPr sz="3200"/>
          </a:p>
        </p:txBody>
      </p:sp>
      <p:sp>
        <p:nvSpPr>
          <p:cNvPr id="173" name="Google Shape;173;g340883d5f11_0_16"/>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2200"/>
              <a:buNone/>
            </a:pPr>
            <a:r>
              <a:rPr b="1" lang="en-US" sz="2000">
                <a:solidFill>
                  <a:srgbClr val="000000"/>
                </a:solidFill>
              </a:rPr>
              <a:t>5. Strumenti digitali e non</a:t>
            </a:r>
            <a:endParaRPr b="1" sz="2000">
              <a:solidFill>
                <a:srgbClr val="000000"/>
              </a:solidFill>
            </a:endParaRPr>
          </a:p>
          <a:p>
            <a:pPr indent="-355600" lvl="0" marL="457200" rtl="0" algn="l">
              <a:lnSpc>
                <a:spcPct val="115000"/>
              </a:lnSpc>
              <a:spcBef>
                <a:spcPts val="1200"/>
              </a:spcBef>
              <a:spcAft>
                <a:spcPts val="0"/>
              </a:spcAft>
              <a:buClr>
                <a:srgbClr val="000000"/>
              </a:buClr>
              <a:buSzPts val="2000"/>
              <a:buChar char="●"/>
            </a:pPr>
            <a:r>
              <a:rPr b="1" lang="en-US" sz="2000">
                <a:solidFill>
                  <a:srgbClr val="000000"/>
                </a:solidFill>
              </a:rPr>
              <a:t>Strumenti digitali:</a:t>
            </a:r>
            <a:r>
              <a:rPr lang="en-US" sz="2000">
                <a:solidFill>
                  <a:srgbClr val="000000"/>
                </a:solidFill>
              </a:rPr>
              <a:t> (ad es., Scratch, Blockly, simulatori online)</a:t>
            </a:r>
            <a:endParaRPr sz="2000">
              <a:solidFill>
                <a:srgbClr val="000000"/>
              </a:solidFill>
            </a:endParaRPr>
          </a:p>
          <a:p>
            <a:pPr indent="-355600" lvl="0" marL="457200" rtl="0" algn="l">
              <a:lnSpc>
                <a:spcPct val="115000"/>
              </a:lnSpc>
              <a:spcBef>
                <a:spcPts val="0"/>
              </a:spcBef>
              <a:spcAft>
                <a:spcPts val="0"/>
              </a:spcAft>
              <a:buClr>
                <a:srgbClr val="000000"/>
              </a:buClr>
              <a:buSzPts val="2000"/>
              <a:buChar char="●"/>
            </a:pPr>
            <a:r>
              <a:rPr b="1" lang="en-US" sz="2000">
                <a:solidFill>
                  <a:srgbClr val="000000"/>
                </a:solidFill>
              </a:rPr>
              <a:t>Strumenti offline</a:t>
            </a:r>
            <a:r>
              <a:rPr lang="en-US" sz="2000">
                <a:solidFill>
                  <a:srgbClr val="000000"/>
                </a:solidFill>
              </a:rPr>
              <a:t> (ad es., giochi di ruolo, diagrammi, attività manuali)</a:t>
            </a:r>
            <a:endParaRPr sz="2000">
              <a:solidFill>
                <a:srgbClr val="000000"/>
              </a:solidFill>
            </a:endParaRPr>
          </a:p>
          <a:p>
            <a:pPr indent="0" lvl="0" marL="457200" rtl="0" algn="l">
              <a:lnSpc>
                <a:spcPct val="115000"/>
              </a:lnSpc>
              <a:spcBef>
                <a:spcPts val="1200"/>
              </a:spcBef>
              <a:spcAft>
                <a:spcPts val="0"/>
              </a:spcAft>
              <a:buSzPts val="2200"/>
              <a:buNone/>
            </a:pPr>
            <a:r>
              <a:t/>
            </a:r>
            <a:endParaRPr sz="2000">
              <a:solidFill>
                <a:srgbClr val="000000"/>
              </a:solidFill>
            </a:endParaRPr>
          </a:p>
          <a:p>
            <a:pPr indent="0" lvl="0" marL="0" rtl="0" algn="l">
              <a:lnSpc>
                <a:spcPct val="115000"/>
              </a:lnSpc>
              <a:spcBef>
                <a:spcPts val="1200"/>
              </a:spcBef>
              <a:spcAft>
                <a:spcPts val="0"/>
              </a:spcAft>
              <a:buSzPts val="2200"/>
              <a:buNone/>
            </a:pPr>
            <a:r>
              <a:rPr b="1" lang="en-US" sz="2000">
                <a:solidFill>
                  <a:srgbClr val="000000"/>
                </a:solidFill>
              </a:rPr>
              <a:t>6. Riflessioni e feedback</a:t>
            </a:r>
            <a:endParaRPr b="1" sz="2000">
              <a:solidFill>
                <a:srgbClr val="000000"/>
              </a:solidFill>
            </a:endParaRPr>
          </a:p>
          <a:p>
            <a:pPr indent="-355600" lvl="0" marL="457200" rtl="0" algn="l">
              <a:lnSpc>
                <a:spcPct val="115000"/>
              </a:lnSpc>
              <a:spcBef>
                <a:spcPts val="1200"/>
              </a:spcBef>
              <a:spcAft>
                <a:spcPts val="0"/>
              </a:spcAft>
              <a:buClr>
                <a:srgbClr val="000000"/>
              </a:buClr>
              <a:buSzPts val="2000"/>
              <a:buChar char="●"/>
            </a:pPr>
            <a:r>
              <a:rPr b="1" lang="en-US" sz="2000">
                <a:solidFill>
                  <a:srgbClr val="000000"/>
                </a:solidFill>
              </a:rPr>
              <a:t>Riflessioni delle e degli studenti:</a:t>
            </a:r>
            <a:r>
              <a:rPr lang="en-US" sz="2000">
                <a:solidFill>
                  <a:srgbClr val="000000"/>
                </a:solidFill>
              </a:rPr>
              <a:t> Quali sfide avete affrontato e come le avete superate?</a:t>
            </a:r>
            <a:endParaRPr sz="2000">
              <a:solidFill>
                <a:srgbClr val="000000"/>
              </a:solidFill>
            </a:endParaRPr>
          </a:p>
          <a:p>
            <a:pPr indent="-355600" lvl="0" marL="457200" rtl="0" algn="l">
              <a:lnSpc>
                <a:spcPct val="115000"/>
              </a:lnSpc>
              <a:spcBef>
                <a:spcPts val="0"/>
              </a:spcBef>
              <a:spcAft>
                <a:spcPts val="0"/>
              </a:spcAft>
              <a:buClr>
                <a:srgbClr val="000000"/>
              </a:buClr>
              <a:buSzPts val="2000"/>
              <a:buChar char="●"/>
            </a:pPr>
            <a:r>
              <a:rPr b="1" lang="en-US" sz="2000">
                <a:solidFill>
                  <a:srgbClr val="000000"/>
                </a:solidFill>
              </a:rPr>
              <a:t>Riflessioni del personale docente:</a:t>
            </a:r>
            <a:r>
              <a:rPr lang="en-US" sz="2000">
                <a:solidFill>
                  <a:srgbClr val="000000"/>
                </a:solidFill>
              </a:rPr>
              <a:t> Le e gli studenti sono stati coinvolti nell’attività? Quali aspetti devono essere migliorati?</a:t>
            </a:r>
            <a:endParaRPr/>
          </a:p>
          <a:p>
            <a:pPr indent="0" lvl="0" marL="101600" rtl="0" algn="l">
              <a:lnSpc>
                <a:spcPct val="115000"/>
              </a:lnSpc>
              <a:spcBef>
                <a:spcPts val="0"/>
              </a:spcBef>
              <a:spcAft>
                <a:spcPts val="0"/>
              </a:spcAft>
              <a:buClr>
                <a:srgbClr val="000000"/>
              </a:buClr>
              <a:buSzPts val="2000"/>
              <a:buNone/>
            </a:pPr>
            <a:r>
              <a:rPr lang="en-US" sz="2000">
                <a:solidFill>
                  <a:srgbClr val="000000"/>
                </a:solidFill>
              </a:rPr>
              <a:t>Questo modello fa sì che la valutazione sia </a:t>
            </a:r>
            <a:r>
              <a:rPr b="1" lang="en-US" sz="2000">
                <a:solidFill>
                  <a:srgbClr val="000000"/>
                </a:solidFill>
              </a:rPr>
              <a:t>autentica, inclusiva, basata sui principi dell’informatica </a:t>
            </a:r>
            <a:r>
              <a:rPr lang="en-US" sz="2000">
                <a:solidFill>
                  <a:srgbClr val="000000"/>
                </a:solidFill>
              </a:rPr>
              <a:t>e in grado di favorire la </a:t>
            </a:r>
            <a:r>
              <a:rPr b="1" lang="en-US" sz="2000">
                <a:solidFill>
                  <a:srgbClr val="000000"/>
                </a:solidFill>
              </a:rPr>
              <a:t>creazione di un ambiente di apprendimento coinvolgente.</a:t>
            </a:r>
            <a:endParaRPr sz="2000">
              <a:solidFill>
                <a:srgbClr val="00000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g33ff3573224_0_1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Attività 2: Progettare una valutazione formativa (1)</a:t>
            </a:r>
            <a:endParaRPr/>
          </a:p>
        </p:txBody>
      </p:sp>
      <p:sp>
        <p:nvSpPr>
          <p:cNvPr id="180" name="Google Shape;180;g33ff3573224_0_18"/>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rPr b="1" lang="en-US" sz="3100"/>
              <a:t>Aspetti di una valutazione formativa in linea con i principi di TINKER:</a:t>
            </a:r>
            <a:endParaRPr b="1" sz="3100"/>
          </a:p>
          <a:p>
            <a:pPr indent="-381000" lvl="0" marL="457200" rtl="0" algn="l">
              <a:lnSpc>
                <a:spcPct val="90000"/>
              </a:lnSpc>
              <a:spcBef>
                <a:spcPts val="1000"/>
              </a:spcBef>
              <a:spcAft>
                <a:spcPts val="0"/>
              </a:spcAft>
              <a:buClr>
                <a:schemeClr val="accent4"/>
              </a:buClr>
              <a:buSzPts val="2400"/>
              <a:buAutoNum type="arabicPeriod"/>
            </a:pPr>
            <a:r>
              <a:rPr lang="en-US" sz="2400"/>
              <a:t>Collaborazione</a:t>
            </a:r>
            <a:endParaRPr sz="2400"/>
          </a:p>
          <a:p>
            <a:pPr indent="-381000" lvl="0" marL="457200" rtl="0" algn="l">
              <a:lnSpc>
                <a:spcPct val="90000"/>
              </a:lnSpc>
              <a:spcBef>
                <a:spcPts val="0"/>
              </a:spcBef>
              <a:spcAft>
                <a:spcPts val="0"/>
              </a:spcAft>
              <a:buClr>
                <a:schemeClr val="accent4"/>
              </a:buClr>
              <a:buSzPts val="2400"/>
              <a:buAutoNum type="arabicPeriod"/>
            </a:pPr>
            <a:r>
              <a:rPr lang="en-US" sz="2400"/>
              <a:t>Creatività</a:t>
            </a:r>
            <a:endParaRPr sz="2400"/>
          </a:p>
          <a:p>
            <a:pPr indent="-381000" lvl="0" marL="457200" rtl="0" algn="l">
              <a:lnSpc>
                <a:spcPct val="90000"/>
              </a:lnSpc>
              <a:spcBef>
                <a:spcPts val="0"/>
              </a:spcBef>
              <a:spcAft>
                <a:spcPts val="0"/>
              </a:spcAft>
              <a:buClr>
                <a:schemeClr val="accent4"/>
              </a:buClr>
              <a:buSzPts val="2400"/>
              <a:buAutoNum type="arabicPeriod"/>
            </a:pPr>
            <a:r>
              <a:rPr lang="en-US" sz="2400"/>
              <a:t>Inclusività</a:t>
            </a:r>
            <a:endParaRPr sz="2400"/>
          </a:p>
          <a:p>
            <a:pPr indent="-381000" lvl="0" marL="457200" rtl="0" algn="l">
              <a:lnSpc>
                <a:spcPct val="90000"/>
              </a:lnSpc>
              <a:spcBef>
                <a:spcPts val="0"/>
              </a:spcBef>
              <a:spcAft>
                <a:spcPts val="0"/>
              </a:spcAft>
              <a:buClr>
                <a:schemeClr val="accent4"/>
              </a:buClr>
              <a:buSzPts val="2400"/>
              <a:buAutoNum type="arabicPeriod"/>
            </a:pPr>
            <a:r>
              <a:rPr lang="en-US" sz="2400"/>
              <a:t>Risoluzione dei problemi</a:t>
            </a:r>
            <a:endParaRPr sz="2400"/>
          </a:p>
          <a:p>
            <a:pPr indent="0" lvl="0" marL="457200" rtl="0" algn="l">
              <a:lnSpc>
                <a:spcPct val="90000"/>
              </a:lnSpc>
              <a:spcBef>
                <a:spcPts val="1000"/>
              </a:spcBef>
              <a:spcAft>
                <a:spcPts val="0"/>
              </a:spcAft>
              <a:buSzPts val="2200"/>
              <a:buNone/>
            </a:pPr>
            <a:r>
              <a:t/>
            </a:r>
            <a:endParaRPr sz="2400"/>
          </a:p>
          <a:p>
            <a:pPr indent="0" lvl="0" marL="0" rtl="0" algn="l">
              <a:lnSpc>
                <a:spcPct val="90000"/>
              </a:lnSpc>
              <a:spcBef>
                <a:spcPts val="1000"/>
              </a:spcBef>
              <a:spcAft>
                <a:spcPts val="0"/>
              </a:spcAft>
              <a:buSzPts val="2200"/>
              <a:buNone/>
            </a:pPr>
            <a:r>
              <a:rPr lang="en-US" sz="2600"/>
              <a:t>Ogni gruppo: </a:t>
            </a:r>
            <a:endParaRPr b="1" sz="2600"/>
          </a:p>
          <a:p>
            <a:pPr indent="-393700" lvl="0" marL="914400" marR="0" rtl="0" algn="l">
              <a:lnSpc>
                <a:spcPct val="90000"/>
              </a:lnSpc>
              <a:spcBef>
                <a:spcPts val="1000"/>
              </a:spcBef>
              <a:spcAft>
                <a:spcPts val="0"/>
              </a:spcAft>
              <a:buSzPts val="2600"/>
              <a:buChar char="•"/>
            </a:pPr>
            <a:r>
              <a:rPr b="1" lang="en-US" sz="2600"/>
              <a:t>Progetta una valutazione formativa </a:t>
            </a:r>
            <a:r>
              <a:rPr lang="en-US" sz="2600"/>
              <a:t>sulla base del modello fornito nelle prossime diapositive e che dovrà comprendere </a:t>
            </a:r>
            <a:r>
              <a:rPr b="1" lang="en-US" sz="2600"/>
              <a:t>due attività pratiche, </a:t>
            </a:r>
            <a:r>
              <a:rPr lang="en-US" sz="2600"/>
              <a:t>ad esempio:</a:t>
            </a:r>
            <a:endParaRPr sz="2600"/>
          </a:p>
          <a:p>
            <a:pPr indent="-393700" lvl="1" marL="1371600" rtl="0" algn="l">
              <a:lnSpc>
                <a:spcPct val="90000"/>
              </a:lnSpc>
              <a:spcBef>
                <a:spcPts val="0"/>
              </a:spcBef>
              <a:spcAft>
                <a:spcPts val="0"/>
              </a:spcAft>
              <a:buSzPts val="2600"/>
              <a:buChar char="•"/>
            </a:pPr>
            <a:r>
              <a:rPr b="1" lang="en-US" sz="2600"/>
              <a:t>Attività n.1:</a:t>
            </a:r>
            <a:r>
              <a:rPr lang="en-US" sz="2600"/>
              <a:t> Dare indicazioni a un robot</a:t>
            </a:r>
            <a:endParaRPr/>
          </a:p>
          <a:p>
            <a:pPr indent="-393700" lvl="1" marL="1371600" rtl="0" algn="l">
              <a:lnSpc>
                <a:spcPct val="90000"/>
              </a:lnSpc>
              <a:spcBef>
                <a:spcPts val="0"/>
              </a:spcBef>
              <a:spcAft>
                <a:spcPts val="0"/>
              </a:spcAft>
              <a:buSzPts val="2600"/>
              <a:buChar char="•"/>
            </a:pPr>
            <a:r>
              <a:rPr b="1" lang="en-US" sz="2600"/>
              <a:t>Attività n.2:</a:t>
            </a:r>
            <a:r>
              <a:rPr lang="en-US" sz="2600"/>
              <a:t> Caccia al tesoro: seguire delle indicazioni per trovare un oggetto</a:t>
            </a:r>
            <a:endParaRPr/>
          </a:p>
          <a:p>
            <a:pPr indent="-393700" lvl="0" marL="914400" rtl="0" algn="l">
              <a:lnSpc>
                <a:spcPct val="90000"/>
              </a:lnSpc>
              <a:spcBef>
                <a:spcPts val="0"/>
              </a:spcBef>
              <a:spcAft>
                <a:spcPts val="0"/>
              </a:spcAft>
              <a:buSzPts val="2600"/>
              <a:buChar char="•"/>
            </a:pPr>
            <a:r>
              <a:rPr lang="en-US" sz="2600"/>
              <a:t>Qual è stata la parte più difficile dell’attività e che approccio avete adottato?</a:t>
            </a:r>
            <a:endParaRPr sz="26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g340883d5f11_0_31"/>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Dare dei feedback</a:t>
            </a:r>
            <a:endParaRPr/>
          </a:p>
        </p:txBody>
      </p:sp>
      <p:sp>
        <p:nvSpPr>
          <p:cNvPr id="187" name="Google Shape;187;g340883d5f11_0_31"/>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400"/>
              </a:spcBef>
              <a:spcAft>
                <a:spcPts val="0"/>
              </a:spcAft>
              <a:buSzPts val="2200"/>
              <a:buNone/>
            </a:pPr>
            <a:r>
              <a:t/>
            </a:r>
            <a:endParaRPr b="1" sz="2500">
              <a:solidFill>
                <a:srgbClr val="000000"/>
              </a:solidFill>
            </a:endParaRPr>
          </a:p>
          <a:p>
            <a:pPr indent="0" lvl="0" marL="0" rtl="0" algn="l">
              <a:lnSpc>
                <a:spcPct val="115000"/>
              </a:lnSpc>
              <a:spcBef>
                <a:spcPts val="1400"/>
              </a:spcBef>
              <a:spcAft>
                <a:spcPts val="0"/>
              </a:spcAft>
              <a:buSzPts val="2200"/>
              <a:buNone/>
            </a:pPr>
            <a:r>
              <a:rPr b="1" lang="en-US" sz="2500">
                <a:solidFill>
                  <a:srgbClr val="000000"/>
                </a:solidFill>
              </a:rPr>
              <a:t>1. Strategie per dare dei feedback nella scuola primaria (età 6-12 anni)</a:t>
            </a:r>
            <a:br>
              <a:rPr b="1" lang="en-US" sz="2500">
                <a:solidFill>
                  <a:srgbClr val="000000"/>
                </a:solidFill>
              </a:rPr>
            </a:br>
            <a:endParaRPr b="1" sz="2500">
              <a:solidFill>
                <a:srgbClr val="000000"/>
              </a:solidFill>
            </a:endParaRPr>
          </a:p>
          <a:p>
            <a:pPr indent="-387350" lvl="0" marL="457200" rtl="0" algn="l">
              <a:lnSpc>
                <a:spcPct val="115000"/>
              </a:lnSpc>
              <a:spcBef>
                <a:spcPts val="1200"/>
              </a:spcBef>
              <a:spcAft>
                <a:spcPts val="0"/>
              </a:spcAft>
              <a:buClr>
                <a:srgbClr val="000000"/>
              </a:buClr>
              <a:buSzPts val="2500"/>
              <a:buChar char="•"/>
            </a:pPr>
            <a:r>
              <a:rPr b="1" lang="en-US" sz="2500">
                <a:solidFill>
                  <a:srgbClr val="000000"/>
                </a:solidFill>
              </a:rPr>
              <a:t>feedback verbale immediato</a:t>
            </a:r>
            <a:endParaRPr/>
          </a:p>
          <a:p>
            <a:pPr indent="-387350" lvl="0" marL="457200" rtl="0" algn="l">
              <a:lnSpc>
                <a:spcPct val="115000"/>
              </a:lnSpc>
              <a:spcBef>
                <a:spcPts val="0"/>
              </a:spcBef>
              <a:spcAft>
                <a:spcPts val="0"/>
              </a:spcAft>
              <a:buClr>
                <a:srgbClr val="000000"/>
              </a:buClr>
              <a:buSzPts val="2500"/>
              <a:buChar char="•"/>
            </a:pPr>
            <a:r>
              <a:rPr b="1" lang="en-US" sz="2500">
                <a:solidFill>
                  <a:srgbClr val="000000"/>
                </a:solidFill>
              </a:rPr>
              <a:t>indicazioni visive, feedback non verbale</a:t>
            </a:r>
            <a:endParaRPr/>
          </a:p>
          <a:p>
            <a:pPr indent="-387350" lvl="0" marL="457200" rtl="0" algn="l">
              <a:lnSpc>
                <a:spcPct val="115000"/>
              </a:lnSpc>
              <a:spcBef>
                <a:spcPts val="0"/>
              </a:spcBef>
              <a:spcAft>
                <a:spcPts val="0"/>
              </a:spcAft>
              <a:buClr>
                <a:srgbClr val="000000"/>
              </a:buClr>
              <a:buSzPts val="2500"/>
              <a:buChar char="•"/>
            </a:pPr>
            <a:r>
              <a:rPr b="1" lang="en-US" sz="2500">
                <a:solidFill>
                  <a:srgbClr val="000000"/>
                </a:solidFill>
              </a:rPr>
              <a:t>lodi e incoraggiamento</a:t>
            </a:r>
            <a:endParaRPr sz="2500">
              <a:solidFill>
                <a:srgbClr val="000000"/>
              </a:solidFill>
            </a:endParaRPr>
          </a:p>
          <a:p>
            <a:pPr indent="-387350" lvl="0" marL="457200" rtl="0" algn="l">
              <a:lnSpc>
                <a:spcPct val="115000"/>
              </a:lnSpc>
              <a:spcBef>
                <a:spcPts val="0"/>
              </a:spcBef>
              <a:spcAft>
                <a:spcPts val="0"/>
              </a:spcAft>
              <a:buClr>
                <a:srgbClr val="000000"/>
              </a:buClr>
              <a:buSzPts val="2500"/>
              <a:buChar char="•"/>
            </a:pPr>
            <a:r>
              <a:rPr b="1" lang="en-US" sz="2500">
                <a:solidFill>
                  <a:srgbClr val="000000"/>
                </a:solidFill>
              </a:rPr>
              <a:t>due stelle e un desiderio</a:t>
            </a:r>
            <a:endParaRPr/>
          </a:p>
          <a:p>
            <a:pPr indent="-387350" lvl="0" marL="457200" rtl="0" algn="l">
              <a:lnSpc>
                <a:spcPct val="115000"/>
              </a:lnSpc>
              <a:spcBef>
                <a:spcPts val="0"/>
              </a:spcBef>
              <a:spcAft>
                <a:spcPts val="0"/>
              </a:spcAft>
              <a:buClr>
                <a:srgbClr val="000000"/>
              </a:buClr>
              <a:buSzPts val="2500"/>
              <a:buChar char="•"/>
            </a:pPr>
            <a:r>
              <a:rPr b="1" lang="en-US" sz="2500">
                <a:solidFill>
                  <a:srgbClr val="000000"/>
                </a:solidFill>
              </a:rPr>
              <a:t>feedback tra pari con un linguaggio semplice</a:t>
            </a:r>
            <a:endParaRPr sz="2500">
              <a:solidFill>
                <a:srgbClr val="000000"/>
              </a:solidFill>
            </a:endParaRPr>
          </a:p>
          <a:p>
            <a:pPr indent="0" lvl="0" marL="0" rtl="0" algn="l">
              <a:lnSpc>
                <a:spcPct val="115000"/>
              </a:lnSpc>
              <a:spcBef>
                <a:spcPts val="1200"/>
              </a:spcBef>
              <a:spcAft>
                <a:spcPts val="1200"/>
              </a:spcAft>
              <a:buSzPts val="2200"/>
              <a:buNone/>
            </a:pPr>
            <a:r>
              <a:t/>
            </a:r>
            <a:endParaRPr b="1" sz="3900">
              <a:solidFill>
                <a:schemeClr val="accent4"/>
              </a:solidFill>
            </a:endParaRPr>
          </a:p>
        </p:txBody>
      </p:sp>
      <p:pic>
        <p:nvPicPr>
          <p:cNvPr id="188" name="Google Shape;188;g340883d5f11_0_31"/>
          <p:cNvPicPr preferRelativeResize="0"/>
          <p:nvPr/>
        </p:nvPicPr>
        <p:blipFill rotWithShape="1">
          <a:blip r:embed="rId3">
            <a:alphaModFix/>
          </a:blip>
          <a:srcRect b="0" l="0" r="0" t="0"/>
          <a:stretch/>
        </p:blipFill>
        <p:spPr>
          <a:xfrm>
            <a:off x="7460775" y="2209750"/>
            <a:ext cx="3486850" cy="3486850"/>
          </a:xfrm>
          <a:prstGeom prst="rect">
            <a:avLst/>
          </a:prstGeom>
          <a:noFill/>
          <a:ln>
            <a:noFill/>
          </a:ln>
        </p:spPr>
      </p:pic>
      <p:sp>
        <p:nvSpPr>
          <p:cNvPr id="189" name="Google Shape;189;g340883d5f11_0_31"/>
          <p:cNvSpPr txBox="1"/>
          <p:nvPr/>
        </p:nvSpPr>
        <p:spPr>
          <a:xfrm>
            <a:off x="8220046" y="5478075"/>
            <a:ext cx="19683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Fonte:Freepik.com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g342f7f7af45_0_92"/>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Dare dei feedback</a:t>
            </a:r>
            <a:endParaRPr/>
          </a:p>
        </p:txBody>
      </p:sp>
      <p:sp>
        <p:nvSpPr>
          <p:cNvPr id="196" name="Google Shape;196;g342f7f7af45_0_92"/>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400"/>
              </a:spcBef>
              <a:spcAft>
                <a:spcPts val="0"/>
              </a:spcAft>
              <a:buSzPts val="2200"/>
              <a:buNone/>
            </a:pPr>
            <a:r>
              <a:t/>
            </a:r>
            <a:endParaRPr b="1" sz="2500">
              <a:solidFill>
                <a:srgbClr val="000000"/>
              </a:solidFill>
            </a:endParaRPr>
          </a:p>
          <a:p>
            <a:pPr indent="0" lvl="0" marL="0" rtl="0" algn="l">
              <a:lnSpc>
                <a:spcPct val="115000"/>
              </a:lnSpc>
              <a:spcBef>
                <a:spcPts val="1400"/>
              </a:spcBef>
              <a:spcAft>
                <a:spcPts val="0"/>
              </a:spcAft>
              <a:buSzPts val="2200"/>
              <a:buNone/>
            </a:pPr>
            <a:r>
              <a:rPr b="1" lang="en-US" sz="2500">
                <a:solidFill>
                  <a:srgbClr val="000000"/>
                </a:solidFill>
              </a:rPr>
              <a:t>2. Strategie per dare dei feedback nella scuola primaria (età 6-12 anni)</a:t>
            </a:r>
            <a:br>
              <a:rPr b="1" lang="en-US" sz="2500">
                <a:solidFill>
                  <a:srgbClr val="000000"/>
                </a:solidFill>
              </a:rPr>
            </a:br>
            <a:endParaRPr sz="2500">
              <a:solidFill>
                <a:srgbClr val="000000"/>
              </a:solidFill>
            </a:endParaRPr>
          </a:p>
          <a:p>
            <a:pPr indent="-387350" lvl="0" marL="457200" rtl="0" algn="l">
              <a:lnSpc>
                <a:spcPct val="115000"/>
              </a:lnSpc>
              <a:spcBef>
                <a:spcPts val="1200"/>
              </a:spcBef>
              <a:spcAft>
                <a:spcPts val="0"/>
              </a:spcAft>
              <a:buClr>
                <a:srgbClr val="000000"/>
              </a:buClr>
              <a:buSzPts val="2500"/>
              <a:buChar char="•"/>
            </a:pPr>
            <a:r>
              <a:rPr b="1" lang="en-US" sz="2500">
                <a:solidFill>
                  <a:srgbClr val="000000"/>
                </a:solidFill>
              </a:rPr>
              <a:t>Autovalutazione attraverso le emoji o il semaforo</a:t>
            </a:r>
            <a:endParaRPr sz="2500">
              <a:solidFill>
                <a:srgbClr val="000000"/>
              </a:solidFill>
            </a:endParaRPr>
          </a:p>
          <a:p>
            <a:pPr indent="-387350" lvl="0" marL="457200" rtl="0" algn="l">
              <a:lnSpc>
                <a:spcPct val="115000"/>
              </a:lnSpc>
              <a:spcBef>
                <a:spcPts val="0"/>
              </a:spcBef>
              <a:spcAft>
                <a:spcPts val="0"/>
              </a:spcAft>
              <a:buClr>
                <a:srgbClr val="000000"/>
              </a:buClr>
              <a:buSzPts val="2500"/>
              <a:buChar char="•"/>
            </a:pPr>
            <a:r>
              <a:rPr b="1" lang="en-US" sz="2500">
                <a:solidFill>
                  <a:srgbClr val="000000"/>
                </a:solidFill>
              </a:rPr>
              <a:t>Appunti dell'insegnante</a:t>
            </a:r>
            <a:endParaRPr sz="2500">
              <a:solidFill>
                <a:srgbClr val="000000"/>
              </a:solidFill>
            </a:endParaRPr>
          </a:p>
          <a:p>
            <a:pPr indent="-387350" lvl="0" marL="457200" rtl="0" algn="l">
              <a:lnSpc>
                <a:spcPct val="115000"/>
              </a:lnSpc>
              <a:spcBef>
                <a:spcPts val="0"/>
              </a:spcBef>
              <a:spcAft>
                <a:spcPts val="0"/>
              </a:spcAft>
              <a:buClr>
                <a:srgbClr val="000000"/>
              </a:buClr>
              <a:buSzPts val="2500"/>
              <a:buChar char="•"/>
            </a:pPr>
            <a:r>
              <a:rPr b="1" lang="en-US" sz="2500">
                <a:solidFill>
                  <a:srgbClr val="000000"/>
                </a:solidFill>
              </a:rPr>
              <a:t>Voti interattivi</a:t>
            </a:r>
            <a:endParaRPr sz="2500">
              <a:solidFill>
                <a:srgbClr val="000000"/>
              </a:solidFill>
            </a:endParaRPr>
          </a:p>
          <a:p>
            <a:pPr indent="-387350" lvl="0" marL="457200" rtl="0" algn="l">
              <a:lnSpc>
                <a:spcPct val="115000"/>
              </a:lnSpc>
              <a:spcBef>
                <a:spcPts val="0"/>
              </a:spcBef>
              <a:spcAft>
                <a:spcPts val="0"/>
              </a:spcAft>
              <a:buClr>
                <a:srgbClr val="000000"/>
              </a:buClr>
              <a:buSzPts val="2500"/>
              <a:buChar char="•"/>
            </a:pPr>
            <a:r>
              <a:rPr b="1" lang="en-US" sz="2500">
                <a:solidFill>
                  <a:srgbClr val="000000"/>
                </a:solidFill>
              </a:rPr>
              <a:t>Schede finali</a:t>
            </a:r>
            <a:endParaRPr sz="2500">
              <a:solidFill>
                <a:srgbClr val="000000"/>
              </a:solidFill>
            </a:endParaRPr>
          </a:p>
          <a:p>
            <a:pPr indent="-387350" lvl="0" marL="457200" rtl="0" algn="l">
              <a:lnSpc>
                <a:spcPct val="115000"/>
              </a:lnSpc>
              <a:spcBef>
                <a:spcPts val="0"/>
              </a:spcBef>
              <a:spcAft>
                <a:spcPts val="0"/>
              </a:spcAft>
              <a:buClr>
                <a:srgbClr val="000000"/>
              </a:buClr>
              <a:buSzPts val="2500"/>
              <a:buChar char="•"/>
            </a:pPr>
            <a:r>
              <a:rPr b="1" lang="en-US" sz="2500">
                <a:solidFill>
                  <a:srgbClr val="000000"/>
                </a:solidFill>
              </a:rPr>
              <a:t>Mini-conferenze</a:t>
            </a:r>
            <a:endParaRPr b="1" sz="2500">
              <a:solidFill>
                <a:schemeClr val="accent4"/>
              </a:solidFill>
            </a:endParaRPr>
          </a:p>
        </p:txBody>
      </p:sp>
      <p:pic>
        <p:nvPicPr>
          <p:cNvPr id="197" name="Google Shape;197;g342f7f7af45_0_92"/>
          <p:cNvPicPr preferRelativeResize="0"/>
          <p:nvPr/>
        </p:nvPicPr>
        <p:blipFill rotWithShape="1">
          <a:blip r:embed="rId3">
            <a:alphaModFix/>
          </a:blip>
          <a:srcRect b="0" l="0" r="0" t="0"/>
          <a:stretch/>
        </p:blipFill>
        <p:spPr>
          <a:xfrm>
            <a:off x="7597325" y="2684050"/>
            <a:ext cx="4076325" cy="3205975"/>
          </a:xfrm>
          <a:prstGeom prst="rect">
            <a:avLst/>
          </a:prstGeom>
          <a:noFill/>
          <a:ln>
            <a:noFill/>
          </a:ln>
        </p:spPr>
      </p:pic>
      <p:sp>
        <p:nvSpPr>
          <p:cNvPr id="198" name="Google Shape;198;g342f7f7af45_0_92"/>
          <p:cNvSpPr txBox="1"/>
          <p:nvPr/>
        </p:nvSpPr>
        <p:spPr>
          <a:xfrm>
            <a:off x="8651333" y="6016925"/>
            <a:ext cx="19683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Fonte:Freepik.com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g340883d5f11_0_3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Dare dei feedback</a:t>
            </a:r>
            <a:endParaRPr/>
          </a:p>
        </p:txBody>
      </p:sp>
      <p:sp>
        <p:nvSpPr>
          <p:cNvPr id="205" name="Google Shape;205;g340883d5f11_0_38"/>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400"/>
              </a:spcBef>
              <a:spcAft>
                <a:spcPts val="0"/>
              </a:spcAft>
              <a:buSzPts val="2200"/>
              <a:buNone/>
            </a:pPr>
            <a:r>
              <a:t/>
            </a:r>
            <a:endParaRPr b="1" sz="2500">
              <a:solidFill>
                <a:srgbClr val="000000"/>
              </a:solidFill>
            </a:endParaRPr>
          </a:p>
          <a:p>
            <a:pPr indent="0" lvl="0" marL="0" rtl="0" algn="l">
              <a:lnSpc>
                <a:spcPct val="115000"/>
              </a:lnSpc>
              <a:spcBef>
                <a:spcPts val="1400"/>
              </a:spcBef>
              <a:spcAft>
                <a:spcPts val="0"/>
              </a:spcAft>
              <a:buSzPts val="2200"/>
              <a:buNone/>
            </a:pPr>
            <a:r>
              <a:rPr b="1" lang="en-US" sz="2500">
                <a:solidFill>
                  <a:srgbClr val="000000"/>
                </a:solidFill>
              </a:rPr>
              <a:t>2. Strategie per dare dei feedback nella scuola secondaria (età 12-18 anni)</a:t>
            </a:r>
            <a:endParaRPr b="1" sz="2500">
              <a:solidFill>
                <a:srgbClr val="000000"/>
              </a:solidFill>
            </a:endParaRPr>
          </a:p>
          <a:p>
            <a:pPr indent="0" lvl="0" marL="0" rtl="0" algn="l">
              <a:lnSpc>
                <a:spcPct val="115000"/>
              </a:lnSpc>
              <a:spcBef>
                <a:spcPts val="1400"/>
              </a:spcBef>
              <a:spcAft>
                <a:spcPts val="0"/>
              </a:spcAft>
              <a:buSzPts val="2200"/>
              <a:buNone/>
            </a:pPr>
            <a:r>
              <a:t/>
            </a:r>
            <a:endParaRPr b="1" sz="2500">
              <a:solidFill>
                <a:srgbClr val="000000"/>
              </a:solidFill>
            </a:endParaRPr>
          </a:p>
          <a:p>
            <a:pPr indent="-387350" lvl="0" marL="457200" rtl="0" algn="l">
              <a:lnSpc>
                <a:spcPct val="115000"/>
              </a:lnSpc>
              <a:spcBef>
                <a:spcPts val="1200"/>
              </a:spcBef>
              <a:spcAft>
                <a:spcPts val="0"/>
              </a:spcAft>
              <a:buClr>
                <a:srgbClr val="000000"/>
              </a:buClr>
              <a:buSzPts val="2500"/>
              <a:buFont typeface="Arial"/>
              <a:buChar char="•"/>
            </a:pPr>
            <a:r>
              <a:rPr b="1" lang="en-US" sz="2500">
                <a:solidFill>
                  <a:srgbClr val="000000"/>
                </a:solidFill>
              </a:rPr>
              <a:t>Feedback costruttivi per iscritto</a:t>
            </a:r>
            <a:endParaRPr sz="2500">
              <a:solidFill>
                <a:srgbClr val="000000"/>
              </a:solidFill>
            </a:endParaRPr>
          </a:p>
          <a:p>
            <a:pPr indent="-387350" lvl="0" marL="457200" rtl="0" algn="l">
              <a:lnSpc>
                <a:spcPct val="115000"/>
              </a:lnSpc>
              <a:spcBef>
                <a:spcPts val="0"/>
              </a:spcBef>
              <a:spcAft>
                <a:spcPts val="0"/>
              </a:spcAft>
              <a:buClr>
                <a:srgbClr val="000000"/>
              </a:buClr>
              <a:buSzPts val="2500"/>
              <a:buFont typeface="Arial"/>
              <a:buChar char="•"/>
            </a:pPr>
            <a:r>
              <a:rPr b="1" lang="en-US" sz="2500">
                <a:solidFill>
                  <a:srgbClr val="000000"/>
                </a:solidFill>
              </a:rPr>
              <a:t>Criteri e griglie di valutazione</a:t>
            </a:r>
            <a:endParaRPr sz="2500">
              <a:solidFill>
                <a:srgbClr val="000000"/>
              </a:solidFill>
            </a:endParaRPr>
          </a:p>
          <a:p>
            <a:pPr indent="-387350" lvl="0" marL="457200" rtl="0" algn="l">
              <a:lnSpc>
                <a:spcPct val="115000"/>
              </a:lnSpc>
              <a:spcBef>
                <a:spcPts val="0"/>
              </a:spcBef>
              <a:spcAft>
                <a:spcPts val="0"/>
              </a:spcAft>
              <a:buClr>
                <a:srgbClr val="000000"/>
              </a:buClr>
              <a:buSzPts val="2500"/>
              <a:buFont typeface="Arial"/>
              <a:buChar char="•"/>
            </a:pPr>
            <a:r>
              <a:rPr b="1" lang="en-US" sz="2500">
                <a:solidFill>
                  <a:srgbClr val="000000"/>
                </a:solidFill>
              </a:rPr>
              <a:t>Lista di controllo per l’autovalutazione</a:t>
            </a:r>
            <a:endParaRPr sz="2500">
              <a:solidFill>
                <a:srgbClr val="000000"/>
              </a:solidFill>
            </a:endParaRPr>
          </a:p>
          <a:p>
            <a:pPr indent="-387350" lvl="0" marL="457200" rtl="0" algn="l">
              <a:lnSpc>
                <a:spcPct val="115000"/>
              </a:lnSpc>
              <a:spcBef>
                <a:spcPts val="0"/>
              </a:spcBef>
              <a:spcAft>
                <a:spcPts val="0"/>
              </a:spcAft>
              <a:buClr>
                <a:srgbClr val="000000"/>
              </a:buClr>
              <a:buSzPts val="2500"/>
              <a:buFont typeface="Arial"/>
              <a:buChar char="•"/>
            </a:pPr>
            <a:r>
              <a:rPr b="1" lang="en-US" sz="2500">
                <a:solidFill>
                  <a:srgbClr val="000000"/>
                </a:solidFill>
              </a:rPr>
              <a:t>Valutazione tra pari con linee guida</a:t>
            </a:r>
            <a:endParaRPr b="1" sz="2500">
              <a:solidFill>
                <a:srgbClr val="000000"/>
              </a:solidFill>
            </a:endParaRPr>
          </a:p>
        </p:txBody>
      </p:sp>
      <p:pic>
        <p:nvPicPr>
          <p:cNvPr id="206" name="Google Shape;206;g340883d5f11_0_38"/>
          <p:cNvPicPr preferRelativeResize="0"/>
          <p:nvPr/>
        </p:nvPicPr>
        <p:blipFill rotWithShape="1">
          <a:blip r:embed="rId3">
            <a:alphaModFix/>
          </a:blip>
          <a:srcRect b="0" l="0" r="0" t="0"/>
          <a:stretch/>
        </p:blipFill>
        <p:spPr>
          <a:xfrm>
            <a:off x="7653403" y="2367419"/>
            <a:ext cx="3713347" cy="3649731"/>
          </a:xfrm>
          <a:prstGeom prst="rect">
            <a:avLst/>
          </a:prstGeom>
          <a:noFill/>
          <a:ln>
            <a:noFill/>
          </a:ln>
        </p:spPr>
      </p:pic>
      <p:sp>
        <p:nvSpPr>
          <p:cNvPr id="207" name="Google Shape;207;g340883d5f11_0_38"/>
          <p:cNvSpPr txBox="1"/>
          <p:nvPr/>
        </p:nvSpPr>
        <p:spPr>
          <a:xfrm>
            <a:off x="8304721" y="6017150"/>
            <a:ext cx="19683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Fonte:Freepik.com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sp>
        <p:nvSpPr>
          <p:cNvPr id="213" name="Google Shape;213;g342f7f7af45_0_9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Dare dei feedback</a:t>
            </a:r>
            <a:endParaRPr/>
          </a:p>
        </p:txBody>
      </p:sp>
      <p:sp>
        <p:nvSpPr>
          <p:cNvPr id="214" name="Google Shape;214;g342f7f7af45_0_98"/>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400"/>
              </a:spcBef>
              <a:spcAft>
                <a:spcPts val="0"/>
              </a:spcAft>
              <a:buSzPts val="2200"/>
              <a:buNone/>
            </a:pPr>
            <a:r>
              <a:t/>
            </a:r>
            <a:endParaRPr b="1" sz="2500">
              <a:solidFill>
                <a:srgbClr val="000000"/>
              </a:solidFill>
            </a:endParaRPr>
          </a:p>
          <a:p>
            <a:pPr indent="0" lvl="0" marL="0" rtl="0" algn="l">
              <a:lnSpc>
                <a:spcPct val="115000"/>
              </a:lnSpc>
              <a:spcBef>
                <a:spcPts val="1400"/>
              </a:spcBef>
              <a:spcAft>
                <a:spcPts val="0"/>
              </a:spcAft>
              <a:buSzPts val="2200"/>
              <a:buNone/>
            </a:pPr>
            <a:r>
              <a:rPr b="1" lang="en-US" sz="2500">
                <a:solidFill>
                  <a:srgbClr val="000000"/>
                </a:solidFill>
              </a:rPr>
              <a:t>2. Strategie per dare dei feedback nella scuola secondaria (età 12-18 anni)</a:t>
            </a:r>
            <a:endParaRPr/>
          </a:p>
          <a:p>
            <a:pPr indent="-387350" lvl="0" marL="457200" rtl="0" algn="l">
              <a:lnSpc>
                <a:spcPct val="115000"/>
              </a:lnSpc>
              <a:spcBef>
                <a:spcPts val="1200"/>
              </a:spcBef>
              <a:spcAft>
                <a:spcPts val="0"/>
              </a:spcAft>
              <a:buClr>
                <a:srgbClr val="000000"/>
              </a:buClr>
              <a:buSzPts val="2500"/>
              <a:buFont typeface="Arial"/>
              <a:buChar char="•"/>
            </a:pPr>
            <a:r>
              <a:rPr b="1" lang="en-US" sz="2500">
                <a:solidFill>
                  <a:srgbClr val="000000"/>
                </a:solidFill>
              </a:rPr>
              <a:t>Domande mirate</a:t>
            </a:r>
            <a:endParaRPr sz="2500">
              <a:solidFill>
                <a:srgbClr val="000000"/>
              </a:solidFill>
            </a:endParaRPr>
          </a:p>
          <a:p>
            <a:pPr indent="-387350" lvl="0" marL="457200" rtl="0" algn="l">
              <a:lnSpc>
                <a:spcPct val="115000"/>
              </a:lnSpc>
              <a:spcBef>
                <a:spcPts val="0"/>
              </a:spcBef>
              <a:spcAft>
                <a:spcPts val="0"/>
              </a:spcAft>
              <a:buClr>
                <a:srgbClr val="000000"/>
              </a:buClr>
              <a:buSzPts val="2500"/>
              <a:buFont typeface="Arial"/>
              <a:buChar char="•"/>
            </a:pPr>
            <a:r>
              <a:rPr b="1" lang="en-US" sz="2500">
                <a:solidFill>
                  <a:srgbClr val="000000"/>
                </a:solidFill>
              </a:rPr>
              <a:t>Feedback verbale con esempio</a:t>
            </a:r>
            <a:endParaRPr/>
          </a:p>
          <a:p>
            <a:pPr indent="-387350" lvl="0" marL="457200" rtl="0" algn="l">
              <a:lnSpc>
                <a:spcPct val="115000"/>
              </a:lnSpc>
              <a:spcBef>
                <a:spcPts val="0"/>
              </a:spcBef>
              <a:spcAft>
                <a:spcPts val="0"/>
              </a:spcAft>
              <a:buClr>
                <a:srgbClr val="000000"/>
              </a:buClr>
              <a:buSzPts val="2500"/>
              <a:buFont typeface="Arial"/>
              <a:buChar char="•"/>
            </a:pPr>
            <a:r>
              <a:rPr b="1" lang="en-US" sz="2500">
                <a:solidFill>
                  <a:srgbClr val="000000"/>
                </a:solidFill>
              </a:rPr>
              <a:t>Registrazioni audio o video</a:t>
            </a:r>
            <a:endParaRPr/>
          </a:p>
          <a:p>
            <a:pPr indent="-387350" lvl="0" marL="457200" rtl="0" algn="l">
              <a:lnSpc>
                <a:spcPct val="115000"/>
              </a:lnSpc>
              <a:spcBef>
                <a:spcPts val="0"/>
              </a:spcBef>
              <a:spcAft>
                <a:spcPts val="0"/>
              </a:spcAft>
              <a:buClr>
                <a:srgbClr val="000000"/>
              </a:buClr>
              <a:buSzPts val="2500"/>
              <a:buFont typeface="Arial"/>
              <a:buChar char="•"/>
            </a:pPr>
            <a:r>
              <a:rPr b="1" lang="en-US" sz="2500">
                <a:solidFill>
                  <a:srgbClr val="000000"/>
                </a:solidFill>
              </a:rPr>
              <a:t>Sottolineare gli errori senza correggerli</a:t>
            </a:r>
            <a:endParaRPr/>
          </a:p>
          <a:p>
            <a:pPr indent="-387350" lvl="0" marL="457200" rtl="0" algn="l">
              <a:lnSpc>
                <a:spcPct val="115000"/>
              </a:lnSpc>
              <a:spcBef>
                <a:spcPts val="0"/>
              </a:spcBef>
              <a:spcAft>
                <a:spcPts val="0"/>
              </a:spcAft>
              <a:buClr>
                <a:srgbClr val="000000"/>
              </a:buClr>
              <a:buSzPts val="2500"/>
              <a:buFont typeface="Arial"/>
              <a:buChar char="•"/>
            </a:pPr>
            <a:r>
              <a:rPr b="1" lang="en-US" sz="2500">
                <a:solidFill>
                  <a:srgbClr val="000000"/>
                </a:solidFill>
              </a:rPr>
              <a:t>Feedback per aiutare a crescere</a:t>
            </a:r>
            <a:endParaRPr/>
          </a:p>
          <a:p>
            <a:pPr indent="-387350" lvl="0" marL="457200" rtl="0" algn="l">
              <a:lnSpc>
                <a:spcPct val="115000"/>
              </a:lnSpc>
              <a:spcBef>
                <a:spcPts val="0"/>
              </a:spcBef>
              <a:spcAft>
                <a:spcPts val="0"/>
              </a:spcAft>
              <a:buClr>
                <a:srgbClr val="000000"/>
              </a:buClr>
              <a:buSzPts val="2500"/>
              <a:buFont typeface="Arial"/>
              <a:buChar char="•"/>
            </a:pPr>
            <a:r>
              <a:rPr b="1" lang="en-US" sz="2500">
                <a:solidFill>
                  <a:srgbClr val="000000"/>
                </a:solidFill>
              </a:rPr>
              <a:t>Incontri individuali</a:t>
            </a:r>
            <a:endParaRPr b="1" sz="2500">
              <a:solidFill>
                <a:srgbClr val="000000"/>
              </a:solidFill>
            </a:endParaRPr>
          </a:p>
        </p:txBody>
      </p:sp>
      <p:pic>
        <p:nvPicPr>
          <p:cNvPr id="215" name="Google Shape;215;g342f7f7af45_0_98"/>
          <p:cNvPicPr preferRelativeResize="0"/>
          <p:nvPr/>
        </p:nvPicPr>
        <p:blipFill rotWithShape="1">
          <a:blip r:embed="rId3">
            <a:alphaModFix/>
          </a:blip>
          <a:srcRect b="0" l="0" r="0" t="0"/>
          <a:stretch/>
        </p:blipFill>
        <p:spPr>
          <a:xfrm>
            <a:off x="7445325" y="2101275"/>
            <a:ext cx="3876775" cy="3876775"/>
          </a:xfrm>
          <a:prstGeom prst="rect">
            <a:avLst/>
          </a:prstGeom>
          <a:noFill/>
          <a:ln>
            <a:noFill/>
          </a:ln>
        </p:spPr>
      </p:pic>
      <p:sp>
        <p:nvSpPr>
          <p:cNvPr id="216" name="Google Shape;216;g342f7f7af45_0_98"/>
          <p:cNvSpPr txBox="1"/>
          <p:nvPr/>
        </p:nvSpPr>
        <p:spPr>
          <a:xfrm>
            <a:off x="8399571" y="5978050"/>
            <a:ext cx="19683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Fonte:Freepik.com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sp>
        <p:nvSpPr>
          <p:cNvPr id="222" name="Google Shape;222;g33ff3573224_0_24"/>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Dare dei feedback</a:t>
            </a:r>
            <a:endParaRPr/>
          </a:p>
        </p:txBody>
      </p:sp>
      <p:sp>
        <p:nvSpPr>
          <p:cNvPr id="223" name="Google Shape;223;g33ff3573224_0_24"/>
          <p:cNvSpPr txBox="1"/>
          <p:nvPr>
            <p:ph idx="1" type="body"/>
          </p:nvPr>
        </p:nvSpPr>
        <p:spPr>
          <a:xfrm>
            <a:off x="97974" y="881750"/>
            <a:ext cx="78204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t/>
            </a:r>
            <a:endParaRPr sz="3100"/>
          </a:p>
          <a:p>
            <a:pPr indent="0" lvl="0" marL="457200" rtl="0" algn="l">
              <a:lnSpc>
                <a:spcPct val="90000"/>
              </a:lnSpc>
              <a:spcBef>
                <a:spcPts val="1000"/>
              </a:spcBef>
              <a:spcAft>
                <a:spcPts val="0"/>
              </a:spcAft>
              <a:buSzPts val="2200"/>
              <a:buNone/>
            </a:pPr>
            <a:r>
              <a:rPr lang="en-US" sz="3100"/>
              <a:t>Le e gli insegnanti lavorano in coppia:</a:t>
            </a:r>
            <a:endParaRPr sz="3100"/>
          </a:p>
          <a:p>
            <a:pPr indent="-425450" lvl="0" marL="1371600" rtl="0" algn="l">
              <a:lnSpc>
                <a:spcPct val="90000"/>
              </a:lnSpc>
              <a:spcBef>
                <a:spcPts val="1000"/>
              </a:spcBef>
              <a:spcAft>
                <a:spcPts val="0"/>
              </a:spcAft>
              <a:buSzPts val="3100"/>
              <a:buChar char="●"/>
            </a:pPr>
            <a:r>
              <a:rPr b="1" lang="en-US" sz="3100"/>
              <a:t>una/o di loro </a:t>
            </a:r>
            <a:r>
              <a:rPr lang="en-US" sz="3100"/>
              <a:t>presenta la valutazione </a:t>
            </a:r>
            <a:r>
              <a:rPr b="1" lang="en-US" sz="3100"/>
              <a:t>e l’altra/o </a:t>
            </a:r>
            <a:r>
              <a:rPr lang="en-US" sz="3100"/>
              <a:t>la completa</a:t>
            </a:r>
            <a:r>
              <a:rPr b="1" lang="en-US" sz="3100"/>
              <a:t>. </a:t>
            </a:r>
            <a:endParaRPr/>
          </a:p>
          <a:p>
            <a:pPr indent="-425450" lvl="0" marL="1371600" rtl="0" algn="l">
              <a:lnSpc>
                <a:spcPct val="90000"/>
              </a:lnSpc>
              <a:spcBef>
                <a:spcPts val="1000"/>
              </a:spcBef>
              <a:spcAft>
                <a:spcPts val="0"/>
              </a:spcAft>
              <a:buSzPts val="3100"/>
              <a:buChar char="●"/>
            </a:pPr>
            <a:r>
              <a:rPr lang="en-US" sz="3100"/>
              <a:t>Occorre dare un </a:t>
            </a:r>
            <a:r>
              <a:rPr b="1" lang="en-US" sz="3100"/>
              <a:t>feedback immediato e costruttivo </a:t>
            </a:r>
            <a:r>
              <a:rPr lang="en-US" sz="3100"/>
              <a:t>utilizzando il metodo “STAR”:</a:t>
            </a:r>
            <a:endParaRPr sz="3100"/>
          </a:p>
          <a:p>
            <a:pPr indent="-425450" lvl="1" marL="1828800" marR="0" rtl="0" algn="l">
              <a:lnSpc>
                <a:spcPct val="90000"/>
              </a:lnSpc>
              <a:spcBef>
                <a:spcPts val="0"/>
              </a:spcBef>
              <a:spcAft>
                <a:spcPts val="0"/>
              </a:spcAft>
              <a:buSzPts val="3100"/>
              <a:buChar char="○"/>
            </a:pPr>
            <a:r>
              <a:rPr b="1" lang="en-US" sz="3100"/>
              <a:t>S</a:t>
            </a:r>
            <a:r>
              <a:rPr lang="en-US" sz="3100"/>
              <a:t>pecific (specifico)</a:t>
            </a:r>
            <a:endParaRPr sz="3100"/>
          </a:p>
          <a:p>
            <a:pPr indent="-425450" lvl="1" marL="1828800" marR="0" rtl="0" algn="l">
              <a:lnSpc>
                <a:spcPct val="90000"/>
              </a:lnSpc>
              <a:spcBef>
                <a:spcPts val="0"/>
              </a:spcBef>
              <a:spcAft>
                <a:spcPts val="0"/>
              </a:spcAft>
              <a:buSzPts val="3100"/>
              <a:buChar char="○"/>
            </a:pPr>
            <a:r>
              <a:rPr b="1" lang="en-US" sz="3100"/>
              <a:t>T</a:t>
            </a:r>
            <a:r>
              <a:rPr lang="en-US" sz="3100"/>
              <a:t>imely (tempestivo)</a:t>
            </a:r>
            <a:endParaRPr sz="3100"/>
          </a:p>
          <a:p>
            <a:pPr indent="-425450" lvl="1" marL="1828800" marR="0" rtl="0" algn="l">
              <a:lnSpc>
                <a:spcPct val="90000"/>
              </a:lnSpc>
              <a:spcBef>
                <a:spcPts val="0"/>
              </a:spcBef>
              <a:spcAft>
                <a:spcPts val="0"/>
              </a:spcAft>
              <a:buSzPts val="3100"/>
              <a:buChar char="○"/>
            </a:pPr>
            <a:r>
              <a:rPr b="1" lang="en-US" sz="3100"/>
              <a:t>A</a:t>
            </a:r>
            <a:r>
              <a:rPr lang="en-US" sz="3100"/>
              <a:t>ctionable (pratico)</a:t>
            </a:r>
            <a:endParaRPr sz="3100"/>
          </a:p>
          <a:p>
            <a:pPr indent="-425450" lvl="1" marL="1828800" marR="0" rtl="0" algn="l">
              <a:lnSpc>
                <a:spcPct val="90000"/>
              </a:lnSpc>
              <a:spcBef>
                <a:spcPts val="0"/>
              </a:spcBef>
              <a:spcAft>
                <a:spcPts val="0"/>
              </a:spcAft>
              <a:buSzPts val="3100"/>
              <a:buChar char="○"/>
            </a:pPr>
            <a:r>
              <a:rPr b="1" lang="en-US" sz="3100"/>
              <a:t>R</a:t>
            </a:r>
            <a:r>
              <a:rPr lang="en-US" sz="3100"/>
              <a:t>espectful (rispettoso)</a:t>
            </a:r>
            <a:endParaRPr sz="3100"/>
          </a:p>
        </p:txBody>
      </p:sp>
      <p:pic>
        <p:nvPicPr>
          <p:cNvPr id="224" name="Google Shape;224;g33ff3573224_0_24"/>
          <p:cNvPicPr preferRelativeResize="0"/>
          <p:nvPr/>
        </p:nvPicPr>
        <p:blipFill rotWithShape="1">
          <a:blip r:embed="rId3">
            <a:alphaModFix/>
          </a:blip>
          <a:srcRect b="0" l="0" r="0" t="0"/>
          <a:stretch/>
        </p:blipFill>
        <p:spPr>
          <a:xfrm>
            <a:off x="8020549" y="1725492"/>
            <a:ext cx="3968827" cy="3968827"/>
          </a:xfrm>
          <a:prstGeom prst="rect">
            <a:avLst/>
          </a:prstGeom>
          <a:noFill/>
          <a:ln>
            <a:noFill/>
          </a:ln>
        </p:spPr>
      </p:pic>
      <p:sp>
        <p:nvSpPr>
          <p:cNvPr id="225" name="Google Shape;225;g33ff3573224_0_24"/>
          <p:cNvSpPr txBox="1"/>
          <p:nvPr/>
        </p:nvSpPr>
        <p:spPr>
          <a:xfrm>
            <a:off x="9020808" y="5294125"/>
            <a:ext cx="19683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Fonte:Freepik.com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4"/>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SzPct val="62500"/>
              <a:buNone/>
            </a:pPr>
            <a:r>
              <a:rPr lang="en-US"/>
              <a:t>Modulo 6: Pianificazione dell’attività didattica nella scuola primaria sulla base del quadro di riferimento di TINKER </a:t>
            </a:r>
            <a:endParaRPr/>
          </a:p>
        </p:txBody>
      </p:sp>
      <p:sp>
        <p:nvSpPr>
          <p:cNvPr id="91" name="Google Shape;91;p4"/>
          <p:cNvSpPr txBox="1"/>
          <p:nvPr>
            <p:ph idx="1" type="subTitle"/>
          </p:nvPr>
        </p:nvSpPr>
        <p:spPr>
          <a:xfrm>
            <a:off x="385576" y="3640050"/>
            <a:ext cx="6036600" cy="129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1600"/>
              <a:buNone/>
            </a:pPr>
            <a:r>
              <a:rPr lang="en-US"/>
              <a:t>Unità 6.2: Progettazione delle attività di valutazione in linea con i principi di TINKER</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 name="Shape 230"/>
        <p:cNvGrpSpPr/>
        <p:nvPr/>
      </p:nvGrpSpPr>
      <p:grpSpPr>
        <a:xfrm>
          <a:off x="0" y="0"/>
          <a:ext cx="0" cy="0"/>
          <a:chOff x="0" y="0"/>
          <a:chExt cx="0" cy="0"/>
        </a:xfrm>
      </p:grpSpPr>
      <p:sp>
        <p:nvSpPr>
          <p:cNvPr id="231" name="Google Shape;231;g33ff3573224_0_3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Dare dei feedback</a:t>
            </a:r>
            <a:endParaRPr/>
          </a:p>
        </p:txBody>
      </p:sp>
      <p:sp>
        <p:nvSpPr>
          <p:cNvPr id="232" name="Google Shape;232;g33ff3573224_0_30"/>
          <p:cNvSpPr txBox="1"/>
          <p:nvPr>
            <p:ph idx="1" type="body"/>
          </p:nvPr>
        </p:nvSpPr>
        <p:spPr>
          <a:xfrm>
            <a:off x="97971" y="881743"/>
            <a:ext cx="11944500" cy="58701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1000"/>
              </a:spcBef>
              <a:spcAft>
                <a:spcPts val="0"/>
              </a:spcAft>
              <a:buClr>
                <a:schemeClr val="accent4"/>
              </a:buClr>
              <a:buSzPts val="2200"/>
              <a:buFont typeface="Arial"/>
              <a:buNone/>
            </a:pPr>
            <a:r>
              <a:rPr b="1" lang="en-US" sz="3100"/>
              <a:t>Qual è stata la parte più complessa dell’attività e quale approccio avete adottato?</a:t>
            </a:r>
            <a:endParaRPr b="1" sz="3100"/>
          </a:p>
          <a:p>
            <a:pPr indent="0" lvl="0" marL="0" marR="0" rtl="0" algn="l">
              <a:lnSpc>
                <a:spcPct val="90000"/>
              </a:lnSpc>
              <a:spcBef>
                <a:spcPts val="1000"/>
              </a:spcBef>
              <a:spcAft>
                <a:spcPts val="0"/>
              </a:spcAft>
              <a:buClr>
                <a:schemeClr val="accent4"/>
              </a:buClr>
              <a:buSzPts val="2200"/>
              <a:buFont typeface="Arial"/>
              <a:buNone/>
            </a:pPr>
            <a:r>
              <a:t/>
            </a:r>
            <a:endParaRPr sz="3100"/>
          </a:p>
          <a:p>
            <a:pPr indent="0" lvl="0" marL="457200" marR="0" rtl="0" algn="l">
              <a:lnSpc>
                <a:spcPct val="90000"/>
              </a:lnSpc>
              <a:spcBef>
                <a:spcPts val="1000"/>
              </a:spcBef>
              <a:spcAft>
                <a:spcPts val="0"/>
              </a:spcAft>
              <a:buClr>
                <a:schemeClr val="accent4"/>
              </a:buClr>
              <a:buSzPts val="2200"/>
              <a:buFont typeface="Arial"/>
              <a:buNone/>
            </a:pPr>
            <a:r>
              <a:rPr lang="en-US" sz="3100"/>
              <a:t>All’interno dei gruppi: </a:t>
            </a:r>
            <a:endParaRPr sz="3100"/>
          </a:p>
          <a:p>
            <a:pPr indent="-425450" lvl="0" marL="1371600" marR="0" rtl="0" algn="l">
              <a:lnSpc>
                <a:spcPct val="90000"/>
              </a:lnSpc>
              <a:spcBef>
                <a:spcPts val="1000"/>
              </a:spcBef>
              <a:spcAft>
                <a:spcPts val="0"/>
              </a:spcAft>
              <a:buSzPts val="3100"/>
              <a:buChar char="●"/>
            </a:pPr>
            <a:r>
              <a:rPr lang="en-US" sz="3100">
                <a:extLst>
                  <a:ext uri="http://customooxmlschemas.google.com/">
                    <go:slidesCustomData xmlns:go="http://customooxmlschemas.google.com/" textRoundtripDataId="23"/>
                  </a:ext>
                </a:extLst>
              </a:rPr>
              <a:t>postate e </a:t>
            </a:r>
            <a:r>
              <a:rPr b="1" lang="en-US" sz="3100">
                <a:extLst>
                  <a:ext uri="http://customooxmlschemas.google.com/">
                    <go:slidesCustomData xmlns:go="http://customooxmlschemas.google.com/" textRoundtripDataId="24"/>
                  </a:ext>
                </a:extLst>
              </a:rPr>
              <a:t>condividete il lavoro svolto </a:t>
            </a:r>
            <a:r>
              <a:rPr lang="en-US" sz="3100">
                <a:extLst>
                  <a:ext uri="http://customooxmlschemas.google.com/">
                    <go:slidesCustomData xmlns:go="http://customooxmlschemas.google.com/" textRoundtripDataId="25"/>
                  </a:ext>
                </a:extLst>
              </a:rPr>
              <a:t>allo scopo di sottoporlo alla </a:t>
            </a:r>
            <a:r>
              <a:rPr b="1" lang="en-US" sz="3100">
                <a:extLst>
                  <a:ext uri="http://customooxmlschemas.google.com/">
                    <go:slidesCustomData xmlns:go="http://customooxmlschemas.google.com/" textRoundtripDataId="26"/>
                  </a:ext>
                </a:extLst>
              </a:rPr>
              <a:t>valutazione tra pari </a:t>
            </a:r>
            <a:r>
              <a:rPr lang="en-US" sz="3100">
                <a:extLst>
                  <a:ext uri="http://customooxmlschemas.google.com/">
                    <go:slidesCustomData xmlns:go="http://customooxmlschemas.google.com/" textRoundtripDataId="27"/>
                  </a:ext>
                </a:extLst>
              </a:rPr>
              <a:t>su Moodle e fornite delle indicazioni nel forum di discussione. </a:t>
            </a:r>
            <a:endParaRPr sz="310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7" name="Shape 237"/>
        <p:cNvGrpSpPr/>
        <p:nvPr/>
      </p:nvGrpSpPr>
      <p:grpSpPr>
        <a:xfrm>
          <a:off x="0" y="0"/>
          <a:ext cx="0" cy="0"/>
          <a:chOff x="0" y="0"/>
          <a:chExt cx="0" cy="0"/>
        </a:xfrm>
      </p:grpSpPr>
      <p:sp>
        <p:nvSpPr>
          <p:cNvPr id="238" name="Google Shape;238;g33f8e19644a_0_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Riflessioni e conclusioni</a:t>
            </a:r>
            <a:endParaRPr/>
          </a:p>
        </p:txBody>
      </p:sp>
      <p:sp>
        <p:nvSpPr>
          <p:cNvPr id="239" name="Google Shape;239;g33f8e19644a_0_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2200"/>
              <a:buNone/>
            </a:pPr>
            <a:r>
              <a:rPr b="1" lang="en-US" sz="3200"/>
              <a:t>Nel corso di questa lezione abbiamo preso in esame dei concetti chiave, come le valutazioni formative e sommative, nonché il loro rapporto con i principi di TINKER. </a:t>
            </a:r>
            <a:endParaRPr b="1" sz="3200"/>
          </a:p>
          <a:p>
            <a:pPr indent="-419100" lvl="0" marL="571500" rtl="0" algn="l">
              <a:lnSpc>
                <a:spcPct val="90000"/>
              </a:lnSpc>
              <a:spcBef>
                <a:spcPts val="1000"/>
              </a:spcBef>
              <a:spcAft>
                <a:spcPts val="0"/>
              </a:spcAft>
              <a:buSzPts val="3400"/>
              <a:buChar char="•"/>
            </a:pPr>
            <a:r>
              <a:rPr lang="en-US" sz="3200"/>
              <a:t>Riflettete su come questi concetti ed il loro rapporto con i principi di TINKER possano aiutarvi a migliorare la vostra didattica. </a:t>
            </a:r>
            <a:endParaRPr b="1" sz="3200"/>
          </a:p>
          <a:p>
            <a:pPr indent="-419100" lvl="0" marL="571500" rtl="0" algn="l">
              <a:lnSpc>
                <a:spcPct val="90000"/>
              </a:lnSpc>
              <a:spcBef>
                <a:spcPts val="1000"/>
              </a:spcBef>
              <a:spcAft>
                <a:spcPts val="0"/>
              </a:spcAft>
              <a:buSzPts val="3400"/>
              <a:buChar char="•"/>
            </a:pPr>
            <a:r>
              <a:rPr b="1" lang="en-US" sz="3200"/>
              <a:t>Aspetti su cui riflettere:</a:t>
            </a:r>
            <a:endParaRPr b="1" sz="3200"/>
          </a:p>
          <a:p>
            <a:pPr indent="-444500" lvl="1" marL="914400" rtl="0" algn="l">
              <a:lnSpc>
                <a:spcPct val="90000"/>
              </a:lnSpc>
              <a:spcBef>
                <a:spcPts val="1000"/>
              </a:spcBef>
              <a:spcAft>
                <a:spcPts val="0"/>
              </a:spcAft>
              <a:buSzPts val="3000"/>
              <a:buChar char="•"/>
            </a:pPr>
            <a:r>
              <a:rPr lang="en-US" sz="2800"/>
              <a:t>Qual è il valore della valutazione formativa nella didattica dell’informatica?</a:t>
            </a:r>
            <a:endParaRPr/>
          </a:p>
          <a:p>
            <a:pPr indent="-444500" lvl="1" marL="914400" rtl="0" algn="l">
              <a:lnSpc>
                <a:spcPct val="90000"/>
              </a:lnSpc>
              <a:spcBef>
                <a:spcPts val="1000"/>
              </a:spcBef>
              <a:spcAft>
                <a:spcPts val="0"/>
              </a:spcAft>
              <a:buSzPts val="3000"/>
              <a:buChar char="•"/>
            </a:pPr>
            <a:r>
              <a:rPr lang="en-US" sz="2800"/>
              <a:t>In quale misura il feedback può migliorare i risultati di apprendimento?</a:t>
            </a:r>
            <a:endParaRPr/>
          </a:p>
          <a:p>
            <a:pPr indent="-444500" lvl="1" marL="914400" rtl="0" algn="l">
              <a:lnSpc>
                <a:spcPct val="90000"/>
              </a:lnSpc>
              <a:spcBef>
                <a:spcPts val="1000"/>
              </a:spcBef>
              <a:spcAft>
                <a:spcPts val="0"/>
              </a:spcAft>
              <a:buSzPts val="3000"/>
              <a:buChar char="•"/>
            </a:pPr>
            <a:r>
              <a:rPr lang="en-US" sz="2800"/>
              <a:t>Quale principio di quelli proposti dal modello TINKER è il più complesso da applicare? </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3" name="Shape 243"/>
        <p:cNvGrpSpPr/>
        <p:nvPr/>
      </p:nvGrpSpPr>
      <p:grpSpPr>
        <a:xfrm>
          <a:off x="0" y="0"/>
          <a:ext cx="0" cy="0"/>
          <a:chOff x="0" y="0"/>
          <a:chExt cx="0" cy="0"/>
        </a:xfrm>
      </p:grpSpPr>
      <p:sp>
        <p:nvSpPr>
          <p:cNvPr id="244" name="Google Shape;244;p16"/>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Compiti a casa</a:t>
            </a:r>
            <a:endParaRPr/>
          </a:p>
        </p:txBody>
      </p:sp>
      <p:sp>
        <p:nvSpPr>
          <p:cNvPr id="245" name="Google Shape;245;p16"/>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2200"/>
              <a:buFont typeface="Arial"/>
              <a:buNone/>
            </a:pPr>
            <a:r>
              <a:t/>
            </a:r>
            <a:endParaRPr sz="3000"/>
          </a:p>
          <a:p>
            <a:pPr indent="0" lvl="0" marL="0" rtl="0" algn="l">
              <a:lnSpc>
                <a:spcPct val="90000"/>
              </a:lnSpc>
              <a:spcBef>
                <a:spcPts val="1000"/>
              </a:spcBef>
              <a:spcAft>
                <a:spcPts val="0"/>
              </a:spcAft>
              <a:buSzPts val="2200"/>
              <a:buFont typeface="Arial"/>
              <a:buNone/>
            </a:pPr>
            <a:r>
              <a:t/>
            </a:r>
            <a:endParaRPr sz="3000"/>
          </a:p>
          <a:p>
            <a:pPr indent="-368300" lvl="0" marL="457200" rtl="0" algn="l">
              <a:lnSpc>
                <a:spcPct val="90000"/>
              </a:lnSpc>
              <a:spcBef>
                <a:spcPts val="1000"/>
              </a:spcBef>
              <a:spcAft>
                <a:spcPts val="0"/>
              </a:spcAft>
              <a:buSzPts val="2200"/>
              <a:buChar char="•"/>
            </a:pPr>
            <a:r>
              <a:rPr b="1" lang="en-US" sz="3200">
                <a:solidFill>
                  <a:schemeClr val="dk1"/>
                </a:solidFill>
              </a:rPr>
              <a:t>Perfezionare lo strumento di valutazione:</a:t>
            </a:r>
            <a:r>
              <a:rPr lang="en-US" sz="3200">
                <a:solidFill>
                  <a:schemeClr val="dk1"/>
                </a:solidFill>
              </a:rPr>
              <a:t> sulla base delle indicazioni ricevute, rivedete e presentate la valutazione formativa. </a:t>
            </a:r>
            <a:endParaRPr/>
          </a:p>
          <a:p>
            <a:pPr indent="-368300" lvl="0" marL="457200" marR="0" rtl="0" algn="l">
              <a:lnSpc>
                <a:spcPct val="90000"/>
              </a:lnSpc>
              <a:spcBef>
                <a:spcPts val="1000"/>
              </a:spcBef>
              <a:spcAft>
                <a:spcPts val="0"/>
              </a:spcAft>
              <a:buClr>
                <a:schemeClr val="accent4"/>
              </a:buClr>
              <a:buSzPts val="2200"/>
              <a:buFont typeface="Arial"/>
              <a:buChar char="•"/>
            </a:pPr>
            <a:r>
              <a:rPr b="1" lang="en-US" sz="3200">
                <a:solidFill>
                  <a:schemeClr val="dk1"/>
                </a:solidFill>
              </a:rPr>
              <a:t>Letture di approfondimento:</a:t>
            </a:r>
            <a:r>
              <a:rPr lang="en-US" sz="3200">
                <a:solidFill>
                  <a:schemeClr val="dk1"/>
                </a:solidFill>
              </a:rPr>
              <a:t> prendete in esame i casi studio sul sito del progetto TINKER per ottenere ulteriori indicazioni. </a:t>
            </a:r>
            <a:endParaRPr sz="3200"/>
          </a:p>
          <a:p>
            <a:pPr indent="0" lvl="0" marL="0" rtl="0" algn="l">
              <a:lnSpc>
                <a:spcPct val="90000"/>
              </a:lnSpc>
              <a:spcBef>
                <a:spcPts val="1000"/>
              </a:spcBef>
              <a:spcAft>
                <a:spcPts val="0"/>
              </a:spcAft>
              <a:buSzPts val="2200"/>
              <a:buNone/>
            </a:pPr>
            <a:r>
              <a:t/>
            </a:r>
            <a:endParaRPr sz="300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p7"/>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Risorse aggiuntive</a:t>
            </a:r>
            <a:endParaRPr/>
          </a:p>
        </p:txBody>
      </p:sp>
      <p:sp>
        <p:nvSpPr>
          <p:cNvPr id="251" name="Google Shape;251;p7"/>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425450" lvl="0" marL="457200" marR="0" rtl="0" algn="l">
              <a:lnSpc>
                <a:spcPct val="90000"/>
              </a:lnSpc>
              <a:spcBef>
                <a:spcPts val="1000"/>
              </a:spcBef>
              <a:spcAft>
                <a:spcPts val="0"/>
              </a:spcAft>
              <a:buSzPts val="3100"/>
              <a:buChar char="•"/>
            </a:pPr>
            <a:r>
              <a:rPr lang="en-US" sz="3100"/>
              <a:t>Il quadro di riferimento e il toolkit di TINKER- </a:t>
            </a:r>
            <a:r>
              <a:rPr lang="en-US" sz="3100" u="sng">
                <a:solidFill>
                  <a:schemeClr val="hlink"/>
                </a:solidFill>
                <a:hlinkClick r:id="rId3"/>
              </a:rPr>
              <a:t>PDF</a:t>
            </a:r>
            <a:endParaRPr sz="3100"/>
          </a:p>
          <a:p>
            <a:pPr indent="-425450" lvl="0" marL="457200" marR="0" rtl="0" algn="l">
              <a:lnSpc>
                <a:spcPct val="90000"/>
              </a:lnSpc>
              <a:spcBef>
                <a:spcPts val="0"/>
              </a:spcBef>
              <a:spcAft>
                <a:spcPts val="0"/>
              </a:spcAft>
              <a:buSzPts val="3100"/>
              <a:buChar char="•"/>
            </a:pPr>
            <a:r>
              <a:rPr lang="en-US" sz="3100"/>
              <a:t>Gli scenari di apprendimento di TINKER - </a:t>
            </a:r>
            <a:r>
              <a:rPr lang="en-US" sz="3100" u="sng">
                <a:solidFill>
                  <a:schemeClr val="hlink"/>
                </a:solidFill>
                <a:hlinkClick r:id="rId4"/>
              </a:rPr>
              <a:t>PDF</a:t>
            </a:r>
            <a:endParaRPr sz="3100"/>
          </a:p>
          <a:p>
            <a:pPr indent="-425450" lvl="0" marL="457200" rtl="0" algn="l">
              <a:lnSpc>
                <a:spcPct val="90000"/>
              </a:lnSpc>
              <a:spcBef>
                <a:spcPts val="0"/>
              </a:spcBef>
              <a:spcAft>
                <a:spcPts val="0"/>
              </a:spcAft>
              <a:buSzPts val="3100"/>
              <a:buChar char="•"/>
            </a:pPr>
            <a:r>
              <a:rPr lang="en-US" sz="3100"/>
              <a:t>Il quadro di riferimento e il toolkit di TINKER </a:t>
            </a:r>
            <a:r>
              <a:rPr lang="en-US" sz="3100" u="sng">
                <a:solidFill>
                  <a:schemeClr val="hlink"/>
                </a:solidFill>
                <a:hlinkClick r:id="rId5"/>
              </a:rPr>
              <a:t>–</a:t>
            </a:r>
            <a:r>
              <a:rPr lang="en-US" sz="3100"/>
              <a:t> </a:t>
            </a:r>
            <a:r>
              <a:rPr lang="en-US" sz="3100" u="sng">
                <a:solidFill>
                  <a:schemeClr val="hlink"/>
                </a:solidFill>
                <a:hlinkClick r:id="rId6"/>
              </a:rPr>
              <a:t>una panoramica (Web)</a:t>
            </a:r>
            <a:r>
              <a:rPr lang="en-US" sz="3100"/>
              <a:t> - </a:t>
            </a:r>
            <a:r>
              <a:rPr lang="en-US" sz="3100" u="sng">
                <a:solidFill>
                  <a:schemeClr val="hlink"/>
                </a:solidFill>
                <a:hlinkClick r:id="rId7"/>
              </a:rPr>
              <a:t>https://tinker-project.eu/reFontes/framework-and-toolkit/</a:t>
            </a:r>
            <a:endParaRPr sz="3100"/>
          </a:p>
        </p:txBody>
      </p:sp>
      <p:pic>
        <p:nvPicPr>
          <p:cNvPr id="252" name="Google Shape;252;p7" title="Screenshot 2025-03-14 at 09.34.47.png"/>
          <p:cNvPicPr preferRelativeResize="0"/>
          <p:nvPr/>
        </p:nvPicPr>
        <p:blipFill rotWithShape="1">
          <a:blip r:embed="rId8">
            <a:alphaModFix/>
          </a:blip>
          <a:srcRect b="0" l="0" r="0" t="0"/>
          <a:stretch/>
        </p:blipFill>
        <p:spPr>
          <a:xfrm>
            <a:off x="0" y="3714750"/>
            <a:ext cx="8420100" cy="3143250"/>
          </a:xfrm>
          <a:prstGeom prst="rect">
            <a:avLst/>
          </a:prstGeom>
          <a:noFill/>
          <a:ln>
            <a:noFill/>
          </a:ln>
        </p:spPr>
      </p:pic>
      <p:pic>
        <p:nvPicPr>
          <p:cNvPr id="253" name="Google Shape;253;p7" title="10793.jpg"/>
          <p:cNvPicPr preferRelativeResize="0"/>
          <p:nvPr/>
        </p:nvPicPr>
        <p:blipFill rotWithShape="1">
          <a:blip r:embed="rId9">
            <a:alphaModFix/>
          </a:blip>
          <a:srcRect b="0" l="0" r="0" t="0"/>
          <a:stretch/>
        </p:blipFill>
        <p:spPr>
          <a:xfrm>
            <a:off x="8754200" y="3411500"/>
            <a:ext cx="3269125" cy="2178898"/>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7" name="Shape 257"/>
        <p:cNvGrpSpPr/>
        <p:nvPr/>
      </p:nvGrpSpPr>
      <p:grpSpPr>
        <a:xfrm>
          <a:off x="0" y="0"/>
          <a:ext cx="0" cy="0"/>
          <a:chOff x="0" y="0"/>
          <a:chExt cx="0" cy="0"/>
        </a:xfrm>
      </p:grpSpPr>
      <p:grpSp>
        <p:nvGrpSpPr>
          <p:cNvPr id="258" name="Google Shape;258;p8"/>
          <p:cNvGrpSpPr/>
          <p:nvPr/>
        </p:nvGrpSpPr>
        <p:grpSpPr>
          <a:xfrm>
            <a:off x="2179811" y="4729766"/>
            <a:ext cx="7832078" cy="1110328"/>
            <a:chOff x="2179603" y="4888792"/>
            <a:chExt cx="7798544" cy="1110328"/>
          </a:xfrm>
        </p:grpSpPr>
        <p:pic>
          <p:nvPicPr>
            <p:cNvPr id="259" name="Google Shape;259;p8"/>
            <p:cNvPicPr preferRelativeResize="0"/>
            <p:nvPr/>
          </p:nvPicPr>
          <p:blipFill rotWithShape="1">
            <a:blip r:embed="rId3">
              <a:alphaModFix/>
            </a:blip>
            <a:srcRect b="0" l="0" r="0" t="0"/>
            <a:stretch/>
          </p:blipFill>
          <p:spPr>
            <a:xfrm>
              <a:off x="2179603" y="4888792"/>
              <a:ext cx="1468783" cy="526545"/>
            </a:xfrm>
            <a:prstGeom prst="rect">
              <a:avLst/>
            </a:prstGeom>
            <a:noFill/>
            <a:ln>
              <a:noFill/>
            </a:ln>
          </p:spPr>
        </p:pic>
        <p:pic>
          <p:nvPicPr>
            <p:cNvPr id="260" name="Google Shape;260;p8"/>
            <p:cNvPicPr preferRelativeResize="0"/>
            <p:nvPr/>
          </p:nvPicPr>
          <p:blipFill rotWithShape="1">
            <a:blip r:embed="rId4">
              <a:alphaModFix/>
            </a:blip>
            <a:srcRect b="5543" l="9995" r="6842" t="21987"/>
            <a:stretch/>
          </p:blipFill>
          <p:spPr>
            <a:xfrm>
              <a:off x="3796545" y="4949617"/>
              <a:ext cx="1406759" cy="526545"/>
            </a:xfrm>
            <a:prstGeom prst="rect">
              <a:avLst/>
            </a:prstGeom>
            <a:noFill/>
            <a:ln>
              <a:noFill/>
            </a:ln>
          </p:spPr>
        </p:pic>
        <p:pic>
          <p:nvPicPr>
            <p:cNvPr id="261" name="Google Shape;261;p8"/>
            <p:cNvPicPr preferRelativeResize="0"/>
            <p:nvPr/>
          </p:nvPicPr>
          <p:blipFill rotWithShape="1">
            <a:blip r:embed="rId5">
              <a:alphaModFix/>
            </a:blip>
            <a:srcRect b="0" l="0" r="0" t="0"/>
            <a:stretch/>
          </p:blipFill>
          <p:spPr>
            <a:xfrm>
              <a:off x="5134273" y="4888792"/>
              <a:ext cx="1053679" cy="602102"/>
            </a:xfrm>
            <a:prstGeom prst="rect">
              <a:avLst/>
            </a:prstGeom>
            <a:noFill/>
            <a:ln>
              <a:noFill/>
            </a:ln>
          </p:spPr>
        </p:pic>
        <p:pic>
          <p:nvPicPr>
            <p:cNvPr id="262" name="Google Shape;262;p8"/>
            <p:cNvPicPr preferRelativeResize="0"/>
            <p:nvPr/>
          </p:nvPicPr>
          <p:blipFill rotWithShape="1">
            <a:blip r:embed="rId6">
              <a:alphaModFix/>
            </a:blip>
            <a:srcRect b="0" l="0" r="0" t="0"/>
            <a:stretch/>
          </p:blipFill>
          <p:spPr>
            <a:xfrm>
              <a:off x="6187951" y="4960895"/>
              <a:ext cx="1500530" cy="545647"/>
            </a:xfrm>
            <a:prstGeom prst="rect">
              <a:avLst/>
            </a:prstGeom>
            <a:noFill/>
            <a:ln>
              <a:noFill/>
            </a:ln>
          </p:spPr>
        </p:pic>
        <p:pic>
          <p:nvPicPr>
            <p:cNvPr id="263" name="Google Shape;263;p8"/>
            <p:cNvPicPr preferRelativeResize="0"/>
            <p:nvPr/>
          </p:nvPicPr>
          <p:blipFill rotWithShape="1">
            <a:blip r:embed="rId7">
              <a:alphaModFix/>
            </a:blip>
            <a:srcRect b="0" l="6518" r="6455" t="2903"/>
            <a:stretch/>
          </p:blipFill>
          <p:spPr>
            <a:xfrm>
              <a:off x="7781600" y="4945247"/>
              <a:ext cx="2196547" cy="545647"/>
            </a:xfrm>
            <a:prstGeom prst="rect">
              <a:avLst/>
            </a:prstGeom>
            <a:noFill/>
            <a:ln>
              <a:noFill/>
            </a:ln>
          </p:spPr>
        </p:pic>
        <p:pic>
          <p:nvPicPr>
            <p:cNvPr id="264" name="Google Shape;264;p8"/>
            <p:cNvPicPr preferRelativeResize="0"/>
            <p:nvPr/>
          </p:nvPicPr>
          <p:blipFill rotWithShape="1">
            <a:blip r:embed="rId8">
              <a:alphaModFix/>
            </a:blip>
            <a:srcRect b="0" l="0" r="0" t="0"/>
            <a:stretch/>
          </p:blipFill>
          <p:spPr>
            <a:xfrm>
              <a:off x="2288672" y="5654827"/>
              <a:ext cx="1679028" cy="342900"/>
            </a:xfrm>
            <a:prstGeom prst="rect">
              <a:avLst/>
            </a:prstGeom>
            <a:noFill/>
            <a:ln>
              <a:noFill/>
            </a:ln>
          </p:spPr>
        </p:pic>
        <p:pic>
          <p:nvPicPr>
            <p:cNvPr id="265" name="Google Shape;265;p8"/>
            <p:cNvPicPr preferRelativeResize="0"/>
            <p:nvPr/>
          </p:nvPicPr>
          <p:blipFill rotWithShape="1">
            <a:blip r:embed="rId9">
              <a:alphaModFix/>
            </a:blip>
            <a:srcRect b="0" l="0" r="0" t="0"/>
            <a:stretch/>
          </p:blipFill>
          <p:spPr>
            <a:xfrm>
              <a:off x="4247100" y="5578646"/>
              <a:ext cx="2083568" cy="414346"/>
            </a:xfrm>
            <a:prstGeom prst="rect">
              <a:avLst/>
            </a:prstGeom>
            <a:noFill/>
            <a:ln>
              <a:noFill/>
            </a:ln>
          </p:spPr>
        </p:pic>
        <p:pic>
          <p:nvPicPr>
            <p:cNvPr id="266" name="Google Shape;266;p8"/>
            <p:cNvPicPr preferRelativeResize="0"/>
            <p:nvPr/>
          </p:nvPicPr>
          <p:blipFill rotWithShape="1">
            <a:blip r:embed="rId10">
              <a:alphaModFix/>
            </a:blip>
            <a:srcRect b="0" l="0" r="0" t="0"/>
            <a:stretch/>
          </p:blipFill>
          <p:spPr>
            <a:xfrm>
              <a:off x="6500192" y="5578645"/>
              <a:ext cx="1357332" cy="414344"/>
            </a:xfrm>
            <a:prstGeom prst="rect">
              <a:avLst/>
            </a:prstGeom>
            <a:noFill/>
            <a:ln>
              <a:noFill/>
            </a:ln>
          </p:spPr>
        </p:pic>
        <p:pic>
          <p:nvPicPr>
            <p:cNvPr id="267" name="Google Shape;267;p8"/>
            <p:cNvPicPr preferRelativeResize="0"/>
            <p:nvPr/>
          </p:nvPicPr>
          <p:blipFill rotWithShape="1">
            <a:blip r:embed="rId11">
              <a:alphaModFix/>
            </a:blip>
            <a:srcRect b="0" l="0" r="0" t="0"/>
            <a:stretch/>
          </p:blipFill>
          <p:spPr>
            <a:xfrm>
              <a:off x="8024163" y="5561390"/>
              <a:ext cx="897748" cy="414345"/>
            </a:xfrm>
            <a:prstGeom prst="rect">
              <a:avLst/>
            </a:prstGeom>
            <a:noFill/>
            <a:ln>
              <a:noFill/>
            </a:ln>
          </p:spPr>
        </p:pic>
        <p:pic>
          <p:nvPicPr>
            <p:cNvPr id="268" name="Google Shape;268;p8"/>
            <p:cNvPicPr preferRelativeResize="0"/>
            <p:nvPr/>
          </p:nvPicPr>
          <p:blipFill rotWithShape="1">
            <a:blip r:embed="rId12">
              <a:alphaModFix/>
            </a:blip>
            <a:srcRect b="0" l="0" r="0" t="0"/>
            <a:stretch/>
          </p:blipFill>
          <p:spPr>
            <a:xfrm>
              <a:off x="9179152" y="5522870"/>
              <a:ext cx="457200" cy="476250"/>
            </a:xfrm>
            <a:prstGeom prst="rect">
              <a:avLst/>
            </a:prstGeom>
            <a:noFill/>
            <a:ln>
              <a:noFill/>
            </a:ln>
          </p:spPr>
        </p:pic>
      </p:grpSp>
      <p:sp>
        <p:nvSpPr>
          <p:cNvPr id="269" name="Google Shape;269;p8"/>
          <p:cNvSpPr txBox="1"/>
          <p:nvPr/>
        </p:nvSpPr>
        <p:spPr>
          <a:xfrm>
            <a:off x="3324150" y="2453100"/>
            <a:ext cx="3173700" cy="652841"/>
          </a:xfrm>
          <a:prstGeom prst="rect">
            <a:avLst/>
          </a:prstGeom>
          <a:noFill/>
          <a:ln>
            <a:noFill/>
          </a:ln>
        </p:spPr>
        <p:txBody>
          <a:bodyPr anchorCtr="0" anchor="t" bIns="91425" lIns="91425" spcFirstLastPara="1" rIns="91425" wrap="square" tIns="91425">
            <a:spAutoFit/>
          </a:bodyPr>
          <a:lstStyle/>
          <a:p>
            <a:pPr indent="0" lvl="0" marL="0" marR="0" rtl="0" algn="just">
              <a:lnSpc>
                <a:spcPct val="107916"/>
              </a:lnSpc>
              <a:spcBef>
                <a:spcPts val="0"/>
              </a:spcBef>
              <a:spcAft>
                <a:spcPts val="800"/>
              </a:spcAft>
              <a:buClr>
                <a:srgbClr val="000000"/>
              </a:buClr>
              <a:buSzPts val="1100"/>
              <a:buFont typeface="Arial"/>
              <a:buNone/>
            </a:pPr>
            <a:r>
              <a:rPr b="0" i="0" lang="en-US" sz="1100" u="none" cap="none" strike="noStrike">
                <a:solidFill>
                  <a:srgbClr val="1D1D1B"/>
                </a:solidFill>
                <a:latin typeface="Calibri"/>
                <a:ea typeface="Calibri"/>
                <a:cs typeface="Calibri"/>
                <a:sym typeface="Calibri"/>
              </a:rPr>
              <a:t>Disponibile all’indirizzo: </a:t>
            </a:r>
            <a:r>
              <a:rPr b="0" i="0" lang="en-US" sz="1100" u="sng" cap="none" strike="noStrike">
                <a:solidFill>
                  <a:schemeClr val="hlink"/>
                </a:solidFill>
                <a:latin typeface="Calibri"/>
                <a:ea typeface="Calibri"/>
                <a:cs typeface="Calibri"/>
                <a:sym typeface="Calibri"/>
                <a:hlinkClick r:id="rId13"/>
              </a:rPr>
              <a:t>https://tinker-project.eu/elearning/</a:t>
            </a:r>
            <a:endParaRPr b="0" i="0" sz="1100" u="none" cap="none" strike="noStrike">
              <a:solidFill>
                <a:srgbClr val="16C45B"/>
              </a:solidFill>
              <a:latin typeface="Calibri"/>
              <a:ea typeface="Calibri"/>
              <a:cs typeface="Calibri"/>
              <a:sym typeface="Calibri"/>
            </a:endParaRPr>
          </a:p>
        </p:txBody>
      </p:sp>
      <p:pic>
        <p:nvPicPr>
          <p:cNvPr id="270" name="Google Shape;270;p8"/>
          <p:cNvPicPr preferRelativeResize="0"/>
          <p:nvPr/>
        </p:nvPicPr>
        <p:blipFill rotWithShape="1">
          <a:blip r:embed="rId14">
            <a:alphaModFix/>
          </a:blip>
          <a:srcRect b="0" l="0" r="0" t="0"/>
          <a:stretch/>
        </p:blipFill>
        <p:spPr>
          <a:xfrm>
            <a:off x="4222188" y="3563650"/>
            <a:ext cx="1171575" cy="409575"/>
          </a:xfrm>
          <a:prstGeom prst="rect">
            <a:avLst/>
          </a:prstGeom>
          <a:noFill/>
          <a:ln>
            <a:noFill/>
          </a:ln>
        </p:spPr>
      </p:pic>
      <p:sp>
        <p:nvSpPr>
          <p:cNvPr id="271" name="Google Shape;271;p8"/>
          <p:cNvSpPr txBox="1"/>
          <p:nvPr/>
        </p:nvSpPr>
        <p:spPr>
          <a:xfrm>
            <a:off x="1646350" y="2994850"/>
            <a:ext cx="5987700" cy="686055"/>
          </a:xfrm>
          <a:prstGeom prst="rect">
            <a:avLst/>
          </a:prstGeom>
          <a:noFill/>
          <a:ln>
            <a:noFill/>
          </a:ln>
        </p:spPr>
        <p:txBody>
          <a:bodyPr anchorCtr="0" anchor="t" bIns="91425" lIns="91425" spcFirstLastPara="1" rIns="91425" wrap="square" tIns="91425">
            <a:spAutoFit/>
          </a:bodyPr>
          <a:lstStyle/>
          <a:p>
            <a:pPr indent="1904" lvl="0" marL="360045" marR="0" rtl="0" algn="ctr">
              <a:lnSpc>
                <a:spcPct val="107916"/>
              </a:lnSpc>
              <a:spcBef>
                <a:spcPts val="0"/>
              </a:spcBef>
              <a:spcAft>
                <a:spcPts val="800"/>
              </a:spcAft>
              <a:buClr>
                <a:srgbClr val="000000"/>
              </a:buClr>
              <a:buSzPts val="1200"/>
              <a:buFont typeface="Arial"/>
              <a:buNone/>
            </a:pPr>
            <a:r>
              <a:rPr b="1" i="0" lang="en-US" sz="1200" u="none" cap="none" strike="noStrike">
                <a:solidFill>
                  <a:srgbClr val="1D1D1B"/>
                </a:solidFill>
                <a:latin typeface="Calibri"/>
                <a:ea typeface="Calibri"/>
                <a:cs typeface="Calibri"/>
                <a:sym typeface="Calibri"/>
              </a:rPr>
              <a:t>Questa presentazione è pubblicata su licenza </a:t>
            </a:r>
            <a:r>
              <a:rPr b="1" i="1" lang="en-US" sz="1200" u="none" cap="none" strike="noStrike">
                <a:solidFill>
                  <a:srgbClr val="1D1D1B"/>
                </a:solidFill>
                <a:latin typeface="Calibri"/>
                <a:ea typeface="Calibri"/>
                <a:cs typeface="Calibri"/>
                <a:sym typeface="Calibri"/>
              </a:rPr>
              <a:t>Creative Commons Attribution-NonCommercial-NoDerivs 4.0 International</a:t>
            </a:r>
            <a:r>
              <a:rPr b="1" i="0" lang="en-US" sz="1200" u="none" cap="none" strike="noStrike">
                <a:solidFill>
                  <a:srgbClr val="1D1D1B"/>
                </a:solidFill>
                <a:latin typeface="Calibri"/>
                <a:ea typeface="Calibri"/>
                <a:cs typeface="Calibri"/>
                <a:sym typeface="Calibri"/>
              </a:rPr>
              <a:t> (</a:t>
            </a:r>
            <a:r>
              <a:rPr b="1" i="0" lang="en-US" sz="1200" u="sng" cap="none" strike="noStrike">
                <a:solidFill>
                  <a:srgbClr val="16C45B"/>
                </a:solidFill>
                <a:latin typeface="Calibri"/>
                <a:ea typeface="Calibri"/>
                <a:cs typeface="Calibri"/>
                <a:sym typeface="Calibri"/>
                <a:hlinkClick r:id="rId15">
                  <a:extLst>
                    <a:ext uri="{A12FA001-AC4F-418D-AE19-62706E023703}">
                      <ahyp:hlinkClr val="tx"/>
                    </a:ext>
                  </a:extLst>
                </a:hlinkClick>
              </a:rPr>
              <a:t>CC BY-NC-ND 4.0</a:t>
            </a:r>
            <a:r>
              <a:rPr b="1" i="0" lang="en-US" sz="1200" u="none" cap="none" strike="noStrike">
                <a:solidFill>
                  <a:srgbClr val="1D1D1B"/>
                </a:solidFill>
                <a:latin typeface="Calibri"/>
                <a:ea typeface="Calibri"/>
                <a:cs typeface="Calibri"/>
                <a:sym typeface="Calibri"/>
              </a:rPr>
              <a: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Risultati di apprendimento</a:t>
            </a:r>
            <a:endParaRPr/>
          </a:p>
        </p:txBody>
      </p:sp>
      <p:sp>
        <p:nvSpPr>
          <p:cNvPr id="97" name="Google Shape;97;p5"/>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rPr lang="en-US"/>
              <a:t>Al termine di questo modulo le e i partecipanti saranno in grado di:</a:t>
            </a:r>
            <a:endParaRPr/>
          </a:p>
          <a:p>
            <a:pPr indent="0" lvl="0" marL="0" marR="0" rtl="0" algn="l">
              <a:lnSpc>
                <a:spcPct val="90000"/>
              </a:lnSpc>
              <a:spcBef>
                <a:spcPts val="1000"/>
              </a:spcBef>
              <a:spcAft>
                <a:spcPts val="0"/>
              </a:spcAft>
              <a:buSzPts val="2200"/>
              <a:buNone/>
            </a:pPr>
            <a:r>
              <a:t/>
            </a:r>
            <a:endParaRPr/>
          </a:p>
          <a:p>
            <a:pPr indent="-368300" lvl="0" marL="457200" rtl="0" algn="l">
              <a:lnSpc>
                <a:spcPct val="90000"/>
              </a:lnSpc>
              <a:spcBef>
                <a:spcPts val="1000"/>
              </a:spcBef>
              <a:spcAft>
                <a:spcPts val="0"/>
              </a:spcAft>
              <a:buSzPts val="2200"/>
              <a:buChar char="•"/>
            </a:pPr>
            <a:r>
              <a:rPr b="1" lang="en-US"/>
              <a:t>distinguere le strategie di valutazione formativa e sommativa, </a:t>
            </a:r>
            <a:r>
              <a:rPr lang="en-US"/>
              <a:t>comprendere il ruolo della valutazione formativa e sommativa nella didattica dell’informatica; </a:t>
            </a:r>
            <a:endParaRPr/>
          </a:p>
          <a:p>
            <a:pPr indent="-368300" lvl="0" marL="457200" rtl="0" algn="l">
              <a:lnSpc>
                <a:spcPct val="90000"/>
              </a:lnSpc>
              <a:spcBef>
                <a:spcPts val="1000"/>
              </a:spcBef>
              <a:spcAft>
                <a:spcPts val="0"/>
              </a:spcAft>
              <a:buSzPts val="2200"/>
              <a:buChar char="•"/>
            </a:pPr>
            <a:r>
              <a:rPr b="1" lang="en-US"/>
              <a:t>progettare uno strumento di valutazione formativa relativo alle competenze digitali, </a:t>
            </a:r>
            <a:r>
              <a:rPr lang="en-US"/>
              <a:t>sviluppare uno strumento di valutazione con almeno due attività pratiche e una domanda volta a stimolare la riflessione in linea con il quadro di riferimento di TINKER; </a:t>
            </a:r>
            <a:endParaRPr/>
          </a:p>
          <a:p>
            <a:pPr indent="-368300" lvl="0" marL="457200" rtl="0" algn="l">
              <a:lnSpc>
                <a:spcPct val="90000"/>
              </a:lnSpc>
              <a:spcBef>
                <a:spcPts val="1000"/>
              </a:spcBef>
              <a:spcAft>
                <a:spcPts val="0"/>
              </a:spcAft>
              <a:buSzPts val="2200"/>
              <a:buChar char="•"/>
            </a:pPr>
            <a:r>
              <a:rPr b="1" lang="en-US"/>
              <a:t>utilizzare degli strumenti pratici per valutare le competenze informatiche, </a:t>
            </a:r>
            <a:r>
              <a:rPr lang="en-US"/>
              <a:t>usare le sfide di </a:t>
            </a:r>
            <a:r>
              <a:rPr i="1" lang="en-US"/>
              <a:t>coding</a:t>
            </a:r>
            <a:r>
              <a:rPr lang="en-US"/>
              <a:t> o le attività di risoluzione dei problemi per valutare le competenze informatiche come il pensiero computazionale;</a:t>
            </a:r>
            <a:endParaRPr/>
          </a:p>
          <a:p>
            <a:pPr indent="-368300" lvl="0" marL="457200" rtl="0" algn="l">
              <a:lnSpc>
                <a:spcPct val="90000"/>
              </a:lnSpc>
              <a:spcBef>
                <a:spcPts val="1000"/>
              </a:spcBef>
              <a:spcAft>
                <a:spcPts val="0"/>
              </a:spcAft>
              <a:buSzPts val="2200"/>
              <a:buChar char="•"/>
            </a:pPr>
            <a:r>
              <a:rPr b="1" lang="en-US"/>
              <a:t>fornire dei feedback costruttivi e immediati, </a:t>
            </a:r>
            <a:r>
              <a:rPr lang="en-US"/>
              <a:t>sviluppare delle strategie per offrire dei feedback immediati volti a promuovere i risultati di apprendimento.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g342f7f7af45_0_104"/>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SzPts val="2200"/>
              <a:buChar char="•"/>
            </a:pPr>
            <a:r>
              <a:rPr lang="en-US"/>
              <a:t>Diapositiva 1 – Titolo del WP</a:t>
            </a:r>
            <a:endParaRPr/>
          </a:p>
          <a:p>
            <a:pPr indent="-342900" lvl="0" marL="571500" rtl="0" algn="l">
              <a:lnSpc>
                <a:spcPct val="90000"/>
              </a:lnSpc>
              <a:spcBef>
                <a:spcPts val="1000"/>
              </a:spcBef>
              <a:spcAft>
                <a:spcPts val="0"/>
              </a:spcAft>
              <a:buSzPts val="2200"/>
              <a:buChar char="•"/>
            </a:pPr>
            <a:r>
              <a:rPr lang="en-US"/>
              <a:t>Diapositiva 2 – Titolo dell’unità</a:t>
            </a:r>
            <a:endParaRPr/>
          </a:p>
          <a:p>
            <a:pPr indent="-342900" lvl="0" marL="571500" rtl="0" algn="l">
              <a:lnSpc>
                <a:spcPct val="90000"/>
              </a:lnSpc>
              <a:spcBef>
                <a:spcPts val="1000"/>
              </a:spcBef>
              <a:spcAft>
                <a:spcPts val="0"/>
              </a:spcAft>
              <a:buSzPts val="2200"/>
              <a:buChar char="•"/>
            </a:pPr>
            <a:r>
              <a:rPr lang="en-US"/>
              <a:t>Diapositiva 3 – Risultati di apprendimento</a:t>
            </a:r>
            <a:endParaRPr/>
          </a:p>
          <a:p>
            <a:pPr indent="-342900" lvl="0" marL="571500" rtl="0" algn="l">
              <a:lnSpc>
                <a:spcPct val="90000"/>
              </a:lnSpc>
              <a:spcBef>
                <a:spcPts val="1000"/>
              </a:spcBef>
              <a:spcAft>
                <a:spcPts val="0"/>
              </a:spcAft>
              <a:buSzPts val="2200"/>
              <a:buChar char="•"/>
            </a:pPr>
            <a:r>
              <a:rPr lang="en-US"/>
              <a:t>Diapositiva 4 - Contenuti</a:t>
            </a:r>
            <a:endParaRPr/>
          </a:p>
          <a:p>
            <a:pPr indent="-342900" lvl="0" marL="571500" rtl="0" algn="l">
              <a:lnSpc>
                <a:spcPct val="90000"/>
              </a:lnSpc>
              <a:spcBef>
                <a:spcPts val="1000"/>
              </a:spcBef>
              <a:spcAft>
                <a:spcPts val="0"/>
              </a:spcAft>
              <a:buSzPts val="2200"/>
              <a:buChar char="•"/>
            </a:pPr>
            <a:r>
              <a:rPr lang="en-US"/>
              <a:t>Diapositive 5-7 -  Introduzione – L'importanza della valutazione</a:t>
            </a:r>
            <a:endParaRPr/>
          </a:p>
          <a:p>
            <a:pPr indent="-342900" lvl="0" marL="571500" rtl="0" algn="l">
              <a:lnSpc>
                <a:spcPct val="90000"/>
              </a:lnSpc>
              <a:spcBef>
                <a:spcPts val="1000"/>
              </a:spcBef>
              <a:spcAft>
                <a:spcPts val="0"/>
              </a:spcAft>
              <a:buSzPts val="2200"/>
              <a:buChar char="•"/>
            </a:pPr>
            <a:r>
              <a:rPr lang="en-US"/>
              <a:t>Diapositive 8-10 - Attività #1 – Analizzare degli esempi di valutazioni formative</a:t>
            </a:r>
            <a:endParaRPr/>
          </a:p>
          <a:p>
            <a:pPr indent="-342900" lvl="0" marL="571500" rtl="0" algn="l">
              <a:lnSpc>
                <a:spcPct val="90000"/>
              </a:lnSpc>
              <a:spcBef>
                <a:spcPts val="1000"/>
              </a:spcBef>
              <a:spcAft>
                <a:spcPts val="0"/>
              </a:spcAft>
              <a:buSzPts val="2200"/>
              <a:buChar char="•"/>
            </a:pPr>
            <a:r>
              <a:rPr lang="en-US"/>
              <a:t>Diapositive 11-15 - Attività #2 – Progettare una valutazione formativa</a:t>
            </a:r>
            <a:endParaRPr/>
          </a:p>
          <a:p>
            <a:pPr indent="-342900" lvl="0" marL="571500" rtl="0" algn="l">
              <a:lnSpc>
                <a:spcPct val="90000"/>
              </a:lnSpc>
              <a:spcBef>
                <a:spcPts val="1000"/>
              </a:spcBef>
              <a:spcAft>
                <a:spcPts val="0"/>
              </a:spcAft>
              <a:buSzPts val="2200"/>
              <a:buChar char="•"/>
            </a:pPr>
            <a:r>
              <a:rPr lang="en-US"/>
              <a:t>Diapositive 16-21 - Attività #3 – Dare dei feedback</a:t>
            </a:r>
            <a:endParaRPr/>
          </a:p>
          <a:p>
            <a:pPr indent="-342900" lvl="0" marL="571500" rtl="0" algn="l">
              <a:lnSpc>
                <a:spcPct val="90000"/>
              </a:lnSpc>
              <a:spcBef>
                <a:spcPts val="1000"/>
              </a:spcBef>
              <a:spcAft>
                <a:spcPts val="0"/>
              </a:spcAft>
              <a:buSzPts val="2200"/>
              <a:buChar char="•"/>
            </a:pPr>
            <a:r>
              <a:rPr lang="en-US"/>
              <a:t>Diapositiva 22 - Riflessioni e conclusioni</a:t>
            </a:r>
            <a:endParaRPr/>
          </a:p>
          <a:p>
            <a:pPr indent="-342900" lvl="0" marL="571500" rtl="0" algn="l">
              <a:lnSpc>
                <a:spcPct val="90000"/>
              </a:lnSpc>
              <a:spcBef>
                <a:spcPts val="1000"/>
              </a:spcBef>
              <a:spcAft>
                <a:spcPts val="0"/>
              </a:spcAft>
              <a:buSzPts val="2200"/>
              <a:buChar char="•"/>
            </a:pPr>
            <a:r>
              <a:rPr lang="en-US"/>
              <a:t>Diapositiva 23 - Compiti a casa</a:t>
            </a:r>
            <a:endParaRPr/>
          </a:p>
          <a:p>
            <a:pPr indent="-342900" lvl="0" marL="571500" rtl="0" algn="l">
              <a:lnSpc>
                <a:spcPct val="90000"/>
              </a:lnSpc>
              <a:spcBef>
                <a:spcPts val="1000"/>
              </a:spcBef>
              <a:spcAft>
                <a:spcPts val="0"/>
              </a:spcAft>
              <a:buSzPts val="2200"/>
              <a:buChar char="•"/>
            </a:pPr>
            <a:r>
              <a:rPr lang="en-US"/>
              <a:t>Diapositiva 24 - Risorse aggiuntive</a:t>
            </a:r>
            <a:endParaRPr/>
          </a:p>
        </p:txBody>
      </p:sp>
      <p:sp>
        <p:nvSpPr>
          <p:cNvPr id="104" name="Google Shape;104;g342f7f7af45_0_104"/>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extLst>
                  <a:ext uri="http://customooxmlschemas.google.com/">
                    <go:slidesCustomData xmlns:go="http://customooxmlschemas.google.com/" textRoundtripDataId="0"/>
                  </a:ext>
                </a:extLst>
              </a:rPr>
              <a:t>Contenuti</a:t>
            </a:r>
            <a:endParaRPr/>
          </a:p>
        </p:txBody>
      </p:sp>
      <p:pic>
        <p:nvPicPr>
          <p:cNvPr id="105" name="Google Shape;105;g342f7f7af45_0_104"/>
          <p:cNvPicPr preferRelativeResize="0"/>
          <p:nvPr/>
        </p:nvPicPr>
        <p:blipFill rotWithShape="1">
          <a:blip r:embed="rId3">
            <a:alphaModFix/>
          </a:blip>
          <a:srcRect b="0" l="0" r="0" t="0"/>
          <a:stretch/>
        </p:blipFill>
        <p:spPr>
          <a:xfrm>
            <a:off x="8993550" y="1043250"/>
            <a:ext cx="2934400" cy="29344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9"/>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L'importanza della valutazione</a:t>
            </a:r>
            <a:endParaRPr/>
          </a:p>
        </p:txBody>
      </p:sp>
      <p:sp>
        <p:nvSpPr>
          <p:cNvPr id="112" name="Google Shape;112;p9"/>
          <p:cNvSpPr txBox="1"/>
          <p:nvPr>
            <p:ph idx="1" type="body"/>
          </p:nvPr>
        </p:nvSpPr>
        <p:spPr>
          <a:xfrm>
            <a:off x="97974" y="881750"/>
            <a:ext cx="9323400" cy="5870100"/>
          </a:xfrm>
          <a:prstGeom prst="rect">
            <a:avLst/>
          </a:prstGeom>
          <a:noFill/>
          <a:ln>
            <a:noFill/>
          </a:ln>
        </p:spPr>
        <p:txBody>
          <a:bodyPr anchorCtr="0" anchor="t" bIns="45700" lIns="91425" spcFirstLastPara="1" rIns="91425" wrap="square" tIns="45700">
            <a:noAutofit/>
          </a:bodyPr>
          <a:lstStyle/>
          <a:p>
            <a:pPr indent="0" lvl="0" marL="571500" marR="0" rtl="0" algn="l">
              <a:lnSpc>
                <a:spcPct val="90000"/>
              </a:lnSpc>
              <a:spcBef>
                <a:spcPts val="1000"/>
              </a:spcBef>
              <a:spcAft>
                <a:spcPts val="0"/>
              </a:spcAft>
              <a:buSzPts val="2200"/>
              <a:buNone/>
            </a:pPr>
            <a:r>
              <a:t/>
            </a:r>
            <a:endParaRPr b="1" sz="2700"/>
          </a:p>
          <a:p>
            <a:pPr indent="0" lvl="0" marL="571500" marR="0" rtl="0" algn="l">
              <a:lnSpc>
                <a:spcPct val="90000"/>
              </a:lnSpc>
              <a:spcBef>
                <a:spcPts val="1000"/>
              </a:spcBef>
              <a:spcAft>
                <a:spcPts val="0"/>
              </a:spcAft>
              <a:buSzPts val="2200"/>
              <a:buNone/>
            </a:pPr>
            <a:r>
              <a:t/>
            </a:r>
            <a:endParaRPr sz="2700"/>
          </a:p>
          <a:p>
            <a:pPr indent="-374650" lvl="0" marL="571500" marR="0" rtl="0" algn="l">
              <a:lnSpc>
                <a:spcPct val="90000"/>
              </a:lnSpc>
              <a:spcBef>
                <a:spcPts val="1000"/>
              </a:spcBef>
              <a:spcAft>
                <a:spcPts val="0"/>
              </a:spcAft>
              <a:buClr>
                <a:schemeClr val="accent4"/>
              </a:buClr>
              <a:buSzPts val="2700"/>
              <a:buChar char="•"/>
            </a:pPr>
            <a:r>
              <a:rPr lang="en-US" sz="2700"/>
              <a:t>La valutazione punta ad </a:t>
            </a:r>
            <a:r>
              <a:rPr b="1" lang="en-US" sz="2700"/>
              <a:t>orientare l’apprendimento e migliorare l’insegnamento. </a:t>
            </a:r>
            <a:endParaRPr sz="2700"/>
          </a:p>
          <a:p>
            <a:pPr indent="0" lvl="0" marL="0" marR="0" rtl="0" algn="l">
              <a:lnSpc>
                <a:spcPct val="90000"/>
              </a:lnSpc>
              <a:spcBef>
                <a:spcPts val="1000"/>
              </a:spcBef>
              <a:spcAft>
                <a:spcPts val="0"/>
              </a:spcAft>
              <a:buSzPts val="2200"/>
              <a:buNone/>
            </a:pPr>
            <a:r>
              <a:t/>
            </a:r>
            <a:endParaRPr sz="2700"/>
          </a:p>
          <a:p>
            <a:pPr indent="-374650" lvl="0" marL="571500" marR="0" rtl="0" algn="l">
              <a:lnSpc>
                <a:spcPct val="90000"/>
              </a:lnSpc>
              <a:spcBef>
                <a:spcPts val="1000"/>
              </a:spcBef>
              <a:spcAft>
                <a:spcPts val="0"/>
              </a:spcAft>
              <a:buClr>
                <a:schemeClr val="accent4"/>
              </a:buClr>
              <a:buSzPts val="2700"/>
              <a:buChar char="•"/>
            </a:pPr>
            <a:r>
              <a:rPr b="1" lang="en-US" sz="2700"/>
              <a:t>Sfida:</a:t>
            </a:r>
            <a:r>
              <a:rPr lang="en-US" sz="2700"/>
              <a:t> spesso la valutazione è incentrata troppo sulla </a:t>
            </a:r>
            <a:r>
              <a:rPr b="1" lang="en-US" sz="2700"/>
              <a:t>memorizzazione.</a:t>
            </a:r>
            <a:endParaRPr b="1" sz="2700"/>
          </a:p>
          <a:p>
            <a:pPr indent="0" lvl="0" marL="0" marR="0" rtl="0" algn="l">
              <a:lnSpc>
                <a:spcPct val="90000"/>
              </a:lnSpc>
              <a:spcBef>
                <a:spcPts val="1000"/>
              </a:spcBef>
              <a:spcAft>
                <a:spcPts val="0"/>
              </a:spcAft>
              <a:buSzPts val="2200"/>
              <a:buNone/>
            </a:pPr>
            <a:r>
              <a:t/>
            </a:r>
            <a:endParaRPr sz="2700"/>
          </a:p>
          <a:p>
            <a:pPr indent="-374650" lvl="0" marL="571500" marR="0" rtl="0" algn="l">
              <a:lnSpc>
                <a:spcPct val="90000"/>
              </a:lnSpc>
              <a:spcBef>
                <a:spcPts val="1000"/>
              </a:spcBef>
              <a:spcAft>
                <a:spcPts val="0"/>
              </a:spcAft>
              <a:buClr>
                <a:schemeClr val="accent4"/>
              </a:buClr>
              <a:buSzPts val="2700"/>
              <a:buChar char="•"/>
            </a:pPr>
            <a:r>
              <a:rPr b="1" lang="en-US" sz="2700"/>
              <a:t>Le valutazioni ispirate ai principi di TINKER </a:t>
            </a:r>
            <a:r>
              <a:rPr lang="en-US" sz="2700"/>
              <a:t>pongono l’accento sull’</a:t>
            </a:r>
            <a:r>
              <a:rPr b="1" lang="en-US" sz="2700"/>
              <a:t>apprendimento autentico e la risoluzione dei problemi. </a:t>
            </a:r>
            <a:endParaRPr b="1" sz="2700"/>
          </a:p>
          <a:p>
            <a:pPr indent="-203200" lvl="0" marL="571500" marR="0" rtl="0" algn="l">
              <a:lnSpc>
                <a:spcPct val="90000"/>
              </a:lnSpc>
              <a:spcBef>
                <a:spcPts val="1000"/>
              </a:spcBef>
              <a:spcAft>
                <a:spcPts val="0"/>
              </a:spcAft>
              <a:buClr>
                <a:schemeClr val="accent4"/>
              </a:buClr>
              <a:buSzPts val="2200"/>
              <a:buFont typeface="Arial"/>
              <a:buNone/>
            </a:pPr>
            <a:r>
              <a:t/>
            </a:r>
            <a:endParaRPr sz="2700"/>
          </a:p>
          <a:p>
            <a:pPr indent="-203200" lvl="0" marL="571500" marR="0" rtl="0" algn="l">
              <a:lnSpc>
                <a:spcPct val="90000"/>
              </a:lnSpc>
              <a:spcBef>
                <a:spcPts val="1000"/>
              </a:spcBef>
              <a:spcAft>
                <a:spcPts val="0"/>
              </a:spcAft>
              <a:buClr>
                <a:schemeClr val="accent4"/>
              </a:buClr>
              <a:buSzPts val="2200"/>
              <a:buFont typeface="Arial"/>
              <a:buNone/>
            </a:pPr>
            <a:r>
              <a:t/>
            </a:r>
            <a:endParaRPr sz="2700"/>
          </a:p>
        </p:txBody>
      </p:sp>
      <p:pic>
        <p:nvPicPr>
          <p:cNvPr id="113" name="Google Shape;113;p9"/>
          <p:cNvPicPr preferRelativeResize="0"/>
          <p:nvPr/>
        </p:nvPicPr>
        <p:blipFill rotWithShape="1">
          <a:blip r:embed="rId3">
            <a:alphaModFix/>
          </a:blip>
          <a:srcRect b="0" l="0" r="0" t="0"/>
          <a:stretch/>
        </p:blipFill>
        <p:spPr>
          <a:xfrm>
            <a:off x="9555550" y="2092325"/>
            <a:ext cx="2437099" cy="2437099"/>
          </a:xfrm>
          <a:prstGeom prst="rect">
            <a:avLst/>
          </a:prstGeom>
          <a:noFill/>
          <a:ln>
            <a:noFill/>
          </a:ln>
        </p:spPr>
      </p:pic>
      <p:sp>
        <p:nvSpPr>
          <p:cNvPr id="114" name="Google Shape;114;p9"/>
          <p:cNvSpPr txBox="1"/>
          <p:nvPr/>
        </p:nvSpPr>
        <p:spPr>
          <a:xfrm>
            <a:off x="9748400" y="4529425"/>
            <a:ext cx="20514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Fonte:Freepik.com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g33ff3573224_0_36"/>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L'importanza della valutazione</a:t>
            </a:r>
            <a:endParaRPr/>
          </a:p>
        </p:txBody>
      </p:sp>
      <p:sp>
        <p:nvSpPr>
          <p:cNvPr id="121" name="Google Shape;121;g33ff3573224_0_36"/>
          <p:cNvSpPr txBox="1"/>
          <p:nvPr>
            <p:ph idx="1" type="body"/>
          </p:nvPr>
        </p:nvSpPr>
        <p:spPr>
          <a:xfrm>
            <a:off x="97974" y="881750"/>
            <a:ext cx="7651200" cy="5870100"/>
          </a:xfrm>
          <a:prstGeom prst="rect">
            <a:avLst/>
          </a:prstGeom>
          <a:noFill/>
          <a:ln>
            <a:noFill/>
          </a:ln>
        </p:spPr>
        <p:txBody>
          <a:bodyPr anchorCtr="0" anchor="t" bIns="45700" lIns="91425" spcFirstLastPara="1" rIns="91425" wrap="square" tIns="45700">
            <a:noAutofit/>
          </a:bodyPr>
          <a:lstStyle/>
          <a:p>
            <a:pPr indent="0" lvl="0" marL="571500" marR="0" rtl="0" algn="l">
              <a:lnSpc>
                <a:spcPct val="90000"/>
              </a:lnSpc>
              <a:spcBef>
                <a:spcPts val="1000"/>
              </a:spcBef>
              <a:spcAft>
                <a:spcPts val="0"/>
              </a:spcAft>
              <a:buSzPts val="2200"/>
              <a:buNone/>
            </a:pPr>
            <a:r>
              <a:rPr b="1" lang="en-US" sz="2800"/>
              <a:t>Uno sguardo a…</a:t>
            </a:r>
            <a:endParaRPr b="1" sz="2800"/>
          </a:p>
          <a:p>
            <a:pPr indent="0" lvl="0" marL="571500" marR="0" rtl="0" algn="l">
              <a:lnSpc>
                <a:spcPct val="90000"/>
              </a:lnSpc>
              <a:spcBef>
                <a:spcPts val="1000"/>
              </a:spcBef>
              <a:spcAft>
                <a:spcPts val="0"/>
              </a:spcAft>
              <a:buSzPts val="2200"/>
              <a:buNone/>
            </a:pPr>
            <a:r>
              <a:t/>
            </a:r>
            <a:endParaRPr b="1" sz="2800"/>
          </a:p>
          <a:p>
            <a:pPr indent="-431800" lvl="1" marL="1371600" marR="0" rtl="0" algn="l">
              <a:lnSpc>
                <a:spcPct val="90000"/>
              </a:lnSpc>
              <a:spcBef>
                <a:spcPts val="1000"/>
              </a:spcBef>
              <a:spcAft>
                <a:spcPts val="0"/>
              </a:spcAft>
              <a:buClr>
                <a:schemeClr val="accent4"/>
              </a:buClr>
              <a:buSzPts val="2800"/>
              <a:buChar char="•"/>
            </a:pPr>
            <a:r>
              <a:rPr b="1" lang="en-US" sz="2600"/>
              <a:t>valutazione formativa</a:t>
            </a:r>
            <a:r>
              <a:rPr lang="en-US" sz="2600"/>
              <a:t>:</a:t>
            </a:r>
            <a:endParaRPr sz="2600"/>
          </a:p>
          <a:p>
            <a:pPr indent="0" lvl="0" marL="914400" marR="0" rtl="0" algn="l">
              <a:lnSpc>
                <a:spcPct val="90000"/>
              </a:lnSpc>
              <a:spcBef>
                <a:spcPts val="1000"/>
              </a:spcBef>
              <a:spcAft>
                <a:spcPts val="0"/>
              </a:spcAft>
              <a:buSzPts val="2200"/>
              <a:buNone/>
            </a:pPr>
            <a:r>
              <a:rPr lang="en-US" sz="2800"/>
              <a:t>Si tratta di una valutazione fatta in corso d’opera. Serve a fornire delle </a:t>
            </a:r>
            <a:r>
              <a:rPr b="1" lang="en-US" sz="2800"/>
              <a:t>indicazioni </a:t>
            </a:r>
            <a:r>
              <a:rPr lang="en-US" sz="2800"/>
              <a:t>e a </a:t>
            </a:r>
            <a:r>
              <a:rPr b="1" lang="en-US" sz="2800"/>
              <a:t>migliorare </a:t>
            </a:r>
            <a:r>
              <a:rPr lang="en-US" sz="2800"/>
              <a:t>il processo di apprendimento. </a:t>
            </a:r>
            <a:r>
              <a:rPr b="1" lang="en-US" sz="2800"/>
              <a:t>ongoing</a:t>
            </a:r>
            <a:r>
              <a:rPr lang="en-US" sz="2800"/>
              <a:t>. They </a:t>
            </a:r>
            <a:r>
              <a:rPr b="1" lang="en-US" sz="2800"/>
              <a:t>provide feedback</a:t>
            </a:r>
            <a:r>
              <a:rPr lang="en-US" sz="2800"/>
              <a:t> and </a:t>
            </a:r>
            <a:r>
              <a:rPr b="1" lang="en-US" sz="2800"/>
              <a:t>improve learning</a:t>
            </a:r>
            <a:r>
              <a:rPr lang="en-US" sz="2800"/>
              <a:t>.</a:t>
            </a:r>
            <a:endParaRPr sz="2800"/>
          </a:p>
          <a:p>
            <a:pPr indent="0" lvl="0" marL="0" marR="0" rtl="0" algn="l">
              <a:lnSpc>
                <a:spcPct val="90000"/>
              </a:lnSpc>
              <a:spcBef>
                <a:spcPts val="1000"/>
              </a:spcBef>
              <a:spcAft>
                <a:spcPts val="0"/>
              </a:spcAft>
              <a:buSzPts val="2200"/>
              <a:buNone/>
            </a:pPr>
            <a:r>
              <a:t/>
            </a:r>
            <a:endParaRPr sz="2800"/>
          </a:p>
          <a:p>
            <a:pPr indent="-431800" lvl="1" marL="1371600" marR="0" rtl="0" algn="l">
              <a:lnSpc>
                <a:spcPct val="90000"/>
              </a:lnSpc>
              <a:spcBef>
                <a:spcPts val="1000"/>
              </a:spcBef>
              <a:spcAft>
                <a:spcPts val="0"/>
              </a:spcAft>
              <a:buClr>
                <a:schemeClr val="accent4"/>
              </a:buClr>
              <a:buSzPts val="2800"/>
              <a:buChar char="•"/>
            </a:pPr>
            <a:r>
              <a:rPr b="1" lang="en-US" sz="2600"/>
              <a:t>valutazione formativa</a:t>
            </a:r>
            <a:r>
              <a:rPr lang="en-US" sz="2600"/>
              <a:t>:</a:t>
            </a:r>
            <a:endParaRPr sz="2600"/>
          </a:p>
          <a:p>
            <a:pPr indent="0" lvl="0" marL="914400" marR="0" rtl="0" algn="l">
              <a:lnSpc>
                <a:spcPct val="90000"/>
              </a:lnSpc>
              <a:spcBef>
                <a:spcPts val="1000"/>
              </a:spcBef>
              <a:spcAft>
                <a:spcPts val="0"/>
              </a:spcAft>
              <a:buSzPts val="2200"/>
              <a:buNone/>
            </a:pPr>
            <a:r>
              <a:rPr lang="en-US" sz="2800"/>
              <a:t>utilizzata alla fine del percorso di apprendimento. </a:t>
            </a:r>
            <a:endParaRPr sz="2800"/>
          </a:p>
        </p:txBody>
      </p:sp>
      <p:pic>
        <p:nvPicPr>
          <p:cNvPr id="122" name="Google Shape;122;g33ff3573224_0_36"/>
          <p:cNvPicPr preferRelativeResize="0"/>
          <p:nvPr/>
        </p:nvPicPr>
        <p:blipFill rotWithShape="1">
          <a:blip r:embed="rId3">
            <a:alphaModFix/>
          </a:blip>
          <a:srcRect b="0" l="0" r="0" t="0"/>
          <a:stretch/>
        </p:blipFill>
        <p:spPr>
          <a:xfrm>
            <a:off x="8051188" y="1548093"/>
            <a:ext cx="2946974" cy="2258025"/>
          </a:xfrm>
          <a:prstGeom prst="rect">
            <a:avLst/>
          </a:prstGeom>
          <a:noFill/>
          <a:ln>
            <a:noFill/>
          </a:ln>
        </p:spPr>
      </p:pic>
      <p:sp>
        <p:nvSpPr>
          <p:cNvPr id="123" name="Google Shape;123;g33ff3573224_0_36"/>
          <p:cNvSpPr txBox="1"/>
          <p:nvPr/>
        </p:nvSpPr>
        <p:spPr>
          <a:xfrm>
            <a:off x="8614321" y="6457800"/>
            <a:ext cx="19683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Fonte:Freepik.com</a:t>
            </a:r>
            <a:endParaRPr b="0" i="0" sz="1400" u="none" cap="none" strike="noStrike">
              <a:solidFill>
                <a:srgbClr val="000000"/>
              </a:solidFill>
              <a:latin typeface="Arial"/>
              <a:ea typeface="Arial"/>
              <a:cs typeface="Arial"/>
              <a:sym typeface="Arial"/>
            </a:endParaRPr>
          </a:p>
        </p:txBody>
      </p:sp>
      <p:pic>
        <p:nvPicPr>
          <p:cNvPr id="124" name="Google Shape;124;g33ff3573224_0_36"/>
          <p:cNvPicPr preferRelativeResize="0"/>
          <p:nvPr/>
        </p:nvPicPr>
        <p:blipFill rotWithShape="1">
          <a:blip r:embed="rId4">
            <a:alphaModFix/>
          </a:blip>
          <a:srcRect b="0" l="0" r="0" t="0"/>
          <a:stretch/>
        </p:blipFill>
        <p:spPr>
          <a:xfrm>
            <a:off x="8244550" y="3815800"/>
            <a:ext cx="2707825" cy="270782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g33ff3573224_0_42"/>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L'importanza della valutazione</a:t>
            </a:r>
            <a:endParaRPr/>
          </a:p>
        </p:txBody>
      </p:sp>
      <p:sp>
        <p:nvSpPr>
          <p:cNvPr id="131" name="Google Shape;131;g33ff3573224_0_42"/>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sz="2700"/>
          </a:p>
          <a:p>
            <a:pPr indent="0" lvl="0" marL="0" rtl="0" algn="ctr">
              <a:lnSpc>
                <a:spcPct val="90000"/>
              </a:lnSpc>
              <a:spcBef>
                <a:spcPts val="1000"/>
              </a:spcBef>
              <a:spcAft>
                <a:spcPts val="0"/>
              </a:spcAft>
              <a:buSzPts val="2200"/>
              <a:buNone/>
            </a:pPr>
            <a:r>
              <a:t/>
            </a:r>
            <a:endParaRPr b="1" sz="2700"/>
          </a:p>
          <a:p>
            <a:pPr indent="0" lvl="0" marL="0" rtl="0" algn="ctr">
              <a:lnSpc>
                <a:spcPct val="90000"/>
              </a:lnSpc>
              <a:spcBef>
                <a:spcPts val="1000"/>
              </a:spcBef>
              <a:spcAft>
                <a:spcPts val="0"/>
              </a:spcAft>
              <a:buSzPts val="2200"/>
              <a:buNone/>
            </a:pPr>
            <a:r>
              <a:rPr b="1" lang="en-US" sz="2700"/>
              <a:t>Che tipo di valutazione prediligete?</a:t>
            </a:r>
            <a:endParaRPr b="1" sz="2700"/>
          </a:p>
          <a:p>
            <a:pPr indent="0" lvl="0" marL="0" rtl="0" algn="l">
              <a:lnSpc>
                <a:spcPct val="90000"/>
              </a:lnSpc>
              <a:spcBef>
                <a:spcPts val="1000"/>
              </a:spcBef>
              <a:spcAft>
                <a:spcPts val="0"/>
              </a:spcAft>
              <a:buSzPts val="2200"/>
              <a:buNone/>
            </a:pPr>
            <a:r>
              <a:t/>
            </a:r>
            <a:endParaRPr b="1" sz="2700"/>
          </a:p>
          <a:p>
            <a:pPr indent="0" lvl="0" marL="1028700" marR="0" rtl="0" algn="l">
              <a:lnSpc>
                <a:spcPct val="90000"/>
              </a:lnSpc>
              <a:spcBef>
                <a:spcPts val="1000"/>
              </a:spcBef>
              <a:spcAft>
                <a:spcPts val="0"/>
              </a:spcAft>
              <a:buSzPts val="2200"/>
              <a:buNone/>
            </a:pPr>
            <a:r>
              <a:rPr b="1" lang="en-US" sz="2700"/>
              <a:t>Discutiamo insieme dei seguenti temi</a:t>
            </a:r>
            <a:r>
              <a:rPr lang="en-US" sz="2700"/>
              <a:t>:</a:t>
            </a:r>
            <a:endParaRPr sz="2500">
              <a:solidFill>
                <a:schemeClr val="dk1"/>
              </a:solidFill>
            </a:endParaRPr>
          </a:p>
          <a:p>
            <a:pPr indent="-435610" lvl="2" marL="1828800" rtl="0" algn="l">
              <a:lnSpc>
                <a:spcPct val="90000"/>
              </a:lnSpc>
              <a:spcBef>
                <a:spcPts val="500"/>
              </a:spcBef>
              <a:spcAft>
                <a:spcPts val="0"/>
              </a:spcAft>
              <a:buSzPts val="2500"/>
              <a:buChar char="•"/>
            </a:pPr>
            <a:r>
              <a:rPr b="1" lang="en-US" sz="2500"/>
              <a:t>l’importanza della valutazione formativa e della valutazione sommativa </a:t>
            </a:r>
            <a:r>
              <a:rPr lang="en-US" sz="2500"/>
              <a:t>ai fini della didattica dell’informatica; </a:t>
            </a:r>
            <a:endParaRPr sz="2500"/>
          </a:p>
          <a:p>
            <a:pPr indent="0" lvl="0" marL="457200" rtl="0" algn="l">
              <a:lnSpc>
                <a:spcPct val="90000"/>
              </a:lnSpc>
              <a:spcBef>
                <a:spcPts val="1000"/>
              </a:spcBef>
              <a:spcAft>
                <a:spcPts val="0"/>
              </a:spcAft>
              <a:buSzPts val="2200"/>
              <a:buNone/>
            </a:pPr>
            <a:r>
              <a:t/>
            </a:r>
            <a:endParaRPr sz="2500"/>
          </a:p>
          <a:p>
            <a:pPr indent="-400050" lvl="1" marL="1828800" marR="0" rtl="0" algn="l">
              <a:lnSpc>
                <a:spcPct val="90000"/>
              </a:lnSpc>
              <a:spcBef>
                <a:spcPts val="1000"/>
              </a:spcBef>
              <a:spcAft>
                <a:spcPts val="0"/>
              </a:spcAft>
              <a:buSzPts val="2300"/>
              <a:buChar char="•"/>
            </a:pPr>
            <a:r>
              <a:rPr b="1" lang="en-US" sz="2500"/>
              <a:t>il rapporto tra valutazione e risultati di apprendimento; </a:t>
            </a:r>
            <a:endParaRPr b="1" sz="2500"/>
          </a:p>
          <a:p>
            <a:pPr indent="0" lvl="0" marL="457200" marR="0" rtl="0" algn="l">
              <a:lnSpc>
                <a:spcPct val="90000"/>
              </a:lnSpc>
              <a:spcBef>
                <a:spcPts val="1000"/>
              </a:spcBef>
              <a:spcAft>
                <a:spcPts val="0"/>
              </a:spcAft>
              <a:buSzPts val="2200"/>
              <a:buNone/>
            </a:pPr>
            <a:r>
              <a:t/>
            </a:r>
            <a:endParaRPr b="1" sz="2700"/>
          </a:p>
          <a:p>
            <a:pPr indent="-400050" lvl="1" marL="1828800" marR="0" rtl="0" algn="l">
              <a:lnSpc>
                <a:spcPct val="90000"/>
              </a:lnSpc>
              <a:spcBef>
                <a:spcPts val="1000"/>
              </a:spcBef>
              <a:spcAft>
                <a:spcPts val="0"/>
              </a:spcAft>
              <a:buSzPts val="2300"/>
              <a:buChar char="•"/>
            </a:pPr>
            <a:r>
              <a:rPr b="1" lang="en-US" sz="2500"/>
              <a:t>il ruolo del quadro di riferimento di TINKER </a:t>
            </a:r>
            <a:r>
              <a:rPr lang="en-US" sz="2500"/>
              <a:t>ai fini della progettazione di attività di valutazione pratiche e inclusive.</a:t>
            </a:r>
            <a:endParaRPr sz="25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g33ff3573224_0_6"/>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Attività 1: Analizzare degli esempi di valutazioni formative</a:t>
            </a:r>
            <a:endParaRPr/>
          </a:p>
        </p:txBody>
      </p:sp>
      <p:sp>
        <p:nvSpPr>
          <p:cNvPr id="138" name="Google Shape;138;g33ff3573224_0_6"/>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t/>
            </a:r>
            <a:endParaRPr b="1" sz="3100"/>
          </a:p>
          <a:p>
            <a:pPr indent="0" lvl="0" marL="0" marR="0" rtl="0" algn="l">
              <a:lnSpc>
                <a:spcPct val="90000"/>
              </a:lnSpc>
              <a:spcBef>
                <a:spcPts val="1000"/>
              </a:spcBef>
              <a:spcAft>
                <a:spcPts val="0"/>
              </a:spcAft>
              <a:buClr>
                <a:schemeClr val="accent4"/>
              </a:buClr>
              <a:buSzPts val="2200"/>
              <a:buFont typeface="Arial"/>
              <a:buNone/>
            </a:pPr>
            <a:r>
              <a:rPr lang="en-US" sz="3100"/>
              <a:t>Formate dei gruppi composti da 4-5 persone e lavorate insieme sulla valutazione formativa. </a:t>
            </a:r>
            <a:endParaRPr sz="3100"/>
          </a:p>
          <a:p>
            <a:pPr indent="0" lvl="0" marL="0" marR="0" rtl="0" algn="l">
              <a:lnSpc>
                <a:spcPct val="90000"/>
              </a:lnSpc>
              <a:spcBef>
                <a:spcPts val="1000"/>
              </a:spcBef>
              <a:spcAft>
                <a:spcPts val="0"/>
              </a:spcAft>
              <a:buClr>
                <a:schemeClr val="accent4"/>
              </a:buClr>
              <a:buSzPts val="2200"/>
              <a:buFont typeface="Arial"/>
              <a:buNone/>
            </a:pPr>
            <a:r>
              <a:t/>
            </a:r>
            <a:endParaRPr sz="3100">
              <a:extLst>
                <a:ext uri="http://customooxmlschemas.google.com/">
                  <go:slidesCustomData xmlns:go="http://customooxmlschemas.google.com/" textRoundtripDataId="1"/>
                </a:ext>
              </a:extLst>
            </a:endParaRPr>
          </a:p>
          <a:p>
            <a:pPr indent="0" lvl="0" marL="0" marR="0" rtl="0" algn="l">
              <a:lnSpc>
                <a:spcPct val="90000"/>
              </a:lnSpc>
              <a:spcBef>
                <a:spcPts val="1000"/>
              </a:spcBef>
              <a:spcAft>
                <a:spcPts val="0"/>
              </a:spcAft>
              <a:buClr>
                <a:schemeClr val="accent4"/>
              </a:buClr>
              <a:buSzPts val="2200"/>
              <a:buFont typeface="Arial"/>
              <a:buNone/>
            </a:pPr>
            <a:r>
              <a:rPr lang="en-US" sz="3100">
                <a:extLst>
                  <a:ext uri="http://customooxmlschemas.google.com/">
                    <go:slidesCustomData xmlns:go="http://customooxmlschemas.google.com/" textRoundtripDataId="2"/>
                  </a:ext>
                </a:extLst>
              </a:rPr>
              <a:t>Insieme dovrete: </a:t>
            </a:r>
            <a:endParaRPr sz="3100">
              <a:extLst>
                <a:ext uri="http://customooxmlschemas.google.com/">
                  <go:slidesCustomData xmlns:go="http://customooxmlschemas.google.com/" textRoundtripDataId="3"/>
                </a:ext>
              </a:extLst>
            </a:endParaRPr>
          </a:p>
          <a:p>
            <a:pPr indent="-425450" lvl="0" marL="914400" marR="0" rtl="0" algn="l">
              <a:lnSpc>
                <a:spcPct val="90000"/>
              </a:lnSpc>
              <a:spcBef>
                <a:spcPts val="1000"/>
              </a:spcBef>
              <a:spcAft>
                <a:spcPts val="0"/>
              </a:spcAft>
              <a:buSzPts val="3100"/>
              <a:buChar char="●"/>
            </a:pPr>
            <a:r>
              <a:rPr lang="en-US" sz="3100">
                <a:extLst>
                  <a:ext uri="http://customooxmlschemas.google.com/">
                    <go:slidesCustomData xmlns:go="http://customooxmlschemas.google.com/" textRoundtripDataId="4"/>
                  </a:ext>
                </a:extLst>
              </a:rPr>
              <a:t>individuare </a:t>
            </a:r>
            <a:r>
              <a:rPr b="1" lang="en-US" sz="3100" u="sng">
                <a:solidFill>
                  <a:schemeClr val="hlink"/>
                </a:solidFill>
                <a:extLst>
                  <a:ext uri="http://customooxmlschemas.google.com/">
                    <go:slidesCustomData xmlns:go="http://customooxmlschemas.google.com/" textRoundtripDataId="5"/>
                  </a:ext>
                </a:extLst>
              </a:rPr>
              <a:t>i principi di T</a:t>
            </a:r>
            <a:r>
              <a:rPr b="1" lang="en-US" sz="3100" u="sng">
                <a:solidFill>
                  <a:schemeClr val="hlink"/>
                </a:solidFill>
                <a:hlinkClick r:id="rId3"/>
                <a:extLst>
                  <a:ext uri="http://customooxmlschemas.google.com/">
                    <go:slidesCustomData xmlns:go="http://customooxmlschemas.google.com/" textRoundtripDataId="6"/>
                  </a:ext>
                </a:extLst>
              </a:rPr>
              <a:t>INKER </a:t>
            </a:r>
            <a:r>
              <a:rPr lang="en-US" sz="3100">
                <a:extLst>
                  <a:ext uri="http://customooxmlschemas.google.com/">
                    <go:slidesCustomData xmlns:go="http://customooxmlschemas.google.com/" textRoundtripDataId="7"/>
                  </a:ext>
                </a:extLst>
              </a:rPr>
              <a:t>applicati negli esempi; </a:t>
            </a:r>
            <a:endParaRPr/>
          </a:p>
          <a:p>
            <a:pPr indent="-425450" lvl="0" marL="914400" marR="0" rtl="0" algn="l">
              <a:lnSpc>
                <a:spcPct val="90000"/>
              </a:lnSpc>
              <a:spcBef>
                <a:spcPts val="1000"/>
              </a:spcBef>
              <a:spcAft>
                <a:spcPts val="0"/>
              </a:spcAft>
              <a:buSzPts val="3100"/>
              <a:buChar char="●"/>
            </a:pPr>
            <a:r>
              <a:rPr lang="en-US" sz="3100">
                <a:extLst>
                  <a:ext uri="http://customooxmlschemas.google.com/">
                    <go:slidesCustomData xmlns:go="http://customooxmlschemas.google.com/" textRoundtripDataId="8"/>
                  </a:ext>
                </a:extLst>
              </a:rPr>
              <a:t>presentare </a:t>
            </a:r>
            <a:r>
              <a:rPr b="1" lang="en-US" sz="3100">
                <a:extLst>
                  <a:ext uri="http://customooxmlschemas.google.com/">
                    <go:slidesCustomData xmlns:go="http://customooxmlschemas.google.com/" textRoundtripDataId="9"/>
                  </a:ext>
                </a:extLst>
              </a:rPr>
              <a:t>2 esempi di valutazione formativa; </a:t>
            </a:r>
            <a:endParaRPr sz="3100">
              <a:extLst>
                <a:ext uri="http://customooxmlschemas.google.com/">
                  <go:slidesCustomData xmlns:go="http://customooxmlschemas.google.com/" textRoundtripDataId="10"/>
                </a:ext>
              </a:extLst>
            </a:endParaRPr>
          </a:p>
          <a:p>
            <a:pPr indent="-425450" lvl="0" marL="914400" marR="0" rtl="0" algn="l">
              <a:lnSpc>
                <a:spcPct val="90000"/>
              </a:lnSpc>
              <a:spcBef>
                <a:spcPts val="0"/>
              </a:spcBef>
              <a:spcAft>
                <a:spcPts val="0"/>
              </a:spcAft>
              <a:buSzPts val="3100"/>
              <a:buChar char="●"/>
            </a:pPr>
            <a:r>
              <a:rPr lang="en-US" sz="3100">
                <a:extLst>
                  <a:ext uri="http://customooxmlschemas.google.com/">
                    <go:slidesCustomData xmlns:go="http://customooxmlschemas.google.com/" textRoundtripDataId="11"/>
                  </a:ext>
                </a:extLst>
              </a:rPr>
              <a:t>porre in evidenza </a:t>
            </a:r>
            <a:endParaRPr sz="3100">
              <a:extLst>
                <a:ext uri="http://customooxmlschemas.google.com/">
                  <go:slidesCustomData xmlns:go="http://customooxmlschemas.google.com/" textRoundtripDataId="12"/>
                </a:ext>
              </a:extLst>
            </a:endParaRPr>
          </a:p>
          <a:p>
            <a:pPr indent="-425450" lvl="1" marL="1371600" marR="0" rtl="0" algn="l">
              <a:lnSpc>
                <a:spcPct val="90000"/>
              </a:lnSpc>
              <a:spcBef>
                <a:spcPts val="0"/>
              </a:spcBef>
              <a:spcAft>
                <a:spcPts val="0"/>
              </a:spcAft>
              <a:buSzPts val="3100"/>
              <a:buChar char="○"/>
            </a:pPr>
            <a:r>
              <a:rPr b="1" lang="en-US" sz="3100">
                <a:extLst>
                  <a:ext uri="http://customooxmlschemas.google.com/">
                    <go:slidesCustomData xmlns:go="http://customooxmlschemas.google.com/" textRoundtripDataId="13"/>
                  </a:ext>
                </a:extLst>
              </a:rPr>
              <a:t>un punto di forza</a:t>
            </a:r>
            <a:r>
              <a:rPr lang="en-US" sz="3100">
                <a:extLst>
                  <a:ext uri="http://customooxmlschemas.google.com/">
                    <go:slidesCustomData xmlns:go="http://customooxmlschemas.google.com/" textRoundtripDataId="14"/>
                  </a:ext>
                </a:extLst>
              </a:rPr>
              <a:t> e </a:t>
            </a:r>
            <a:endParaRPr sz="3100">
              <a:extLst>
                <a:ext uri="http://customooxmlschemas.google.com/">
                  <go:slidesCustomData xmlns:go="http://customooxmlschemas.google.com/" textRoundtripDataId="15"/>
                </a:ext>
              </a:extLst>
            </a:endParaRPr>
          </a:p>
          <a:p>
            <a:pPr indent="-425450" lvl="1" marL="1371600" marR="0" rtl="0" algn="l">
              <a:lnSpc>
                <a:spcPct val="90000"/>
              </a:lnSpc>
              <a:spcBef>
                <a:spcPts val="0"/>
              </a:spcBef>
              <a:spcAft>
                <a:spcPts val="0"/>
              </a:spcAft>
              <a:buSzPts val="3100"/>
              <a:buChar char="○"/>
            </a:pPr>
            <a:r>
              <a:rPr b="1" lang="en-US" sz="3100">
                <a:extLst>
                  <a:ext uri="http://customooxmlschemas.google.com/">
                    <go:slidesCustomData xmlns:go="http://customooxmlschemas.google.com/" textRoundtripDataId="16"/>
                  </a:ext>
                </a:extLst>
              </a:rPr>
              <a:t>un aspetto da migliorare</a:t>
            </a:r>
            <a:r>
              <a:rPr lang="en-US" sz="3100">
                <a:extLst>
                  <a:ext uri="http://customooxmlschemas.google.com/">
                    <go:slidesCustomData xmlns:go="http://customooxmlschemas.google.com/" textRoundtripDataId="17"/>
                  </a:ext>
                </a:extLst>
              </a:rPr>
              <a:t>. </a:t>
            </a:r>
            <a:endParaRPr sz="31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sp>
        <p:nvSpPr>
          <p:cNvPr id="144" name="Google Shape;144;g340883d5f11_0_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Attività 1: Analizzare degli esempi di valutazioni formative</a:t>
            </a:r>
            <a:endParaRPr/>
          </a:p>
        </p:txBody>
      </p:sp>
      <p:sp>
        <p:nvSpPr>
          <p:cNvPr id="145" name="Google Shape;145;g340883d5f11_0_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400"/>
              </a:spcBef>
              <a:spcAft>
                <a:spcPts val="0"/>
              </a:spcAft>
              <a:buSzPts val="2200"/>
              <a:buNone/>
            </a:pPr>
            <a:r>
              <a:rPr b="1" lang="en-US" sz="2500">
                <a:solidFill>
                  <a:srgbClr val="000000"/>
                </a:solidFill>
              </a:rPr>
              <a:t>Esempio di attività formativa per una classe di scuola primaria</a:t>
            </a:r>
            <a:endParaRPr b="1" sz="2500">
              <a:solidFill>
                <a:srgbClr val="000000"/>
              </a:solidFill>
            </a:endParaRPr>
          </a:p>
          <a:p>
            <a:pPr indent="0" lvl="0" marL="0" rtl="0" algn="l">
              <a:lnSpc>
                <a:spcPct val="115000"/>
              </a:lnSpc>
              <a:spcBef>
                <a:spcPts val="1200"/>
              </a:spcBef>
              <a:spcAft>
                <a:spcPts val="0"/>
              </a:spcAft>
              <a:buSzPts val="2200"/>
              <a:buNone/>
            </a:pPr>
            <a:r>
              <a:rPr b="1" lang="en-US" sz="2300">
                <a:solidFill>
                  <a:srgbClr val="000000"/>
                </a:solidFill>
              </a:rPr>
              <a:t>Attività: valutazione di una lezione di matematica sulle frazioni</a:t>
            </a:r>
            <a:endParaRPr b="1" sz="2300">
              <a:solidFill>
                <a:srgbClr val="000000"/>
              </a:solidFill>
            </a:endParaRPr>
          </a:p>
          <a:p>
            <a:pPr indent="0" lvl="0" marL="0" rtl="0" algn="l">
              <a:lnSpc>
                <a:spcPct val="115000"/>
              </a:lnSpc>
              <a:spcBef>
                <a:spcPts val="1200"/>
              </a:spcBef>
              <a:spcAft>
                <a:spcPts val="0"/>
              </a:spcAft>
              <a:buSzPts val="2200"/>
              <a:buNone/>
            </a:pPr>
            <a:r>
              <a:rPr b="1" lang="en-US" sz="2300">
                <a:solidFill>
                  <a:srgbClr val="000000"/>
                </a:solidFill>
              </a:rPr>
              <a:t>Classe:</a:t>
            </a:r>
            <a:r>
              <a:rPr lang="en-US" sz="2300">
                <a:solidFill>
                  <a:srgbClr val="000000"/>
                </a:solidFill>
              </a:rPr>
              <a:t> terza o quarta elementare</a:t>
            </a:r>
            <a:br>
              <a:rPr lang="en-US" sz="2300">
                <a:solidFill>
                  <a:srgbClr val="000000"/>
                </a:solidFill>
              </a:rPr>
            </a:br>
            <a:r>
              <a:rPr b="1" lang="en-US" sz="2300">
                <a:solidFill>
                  <a:srgbClr val="000000"/>
                </a:solidFill>
              </a:rPr>
              <a:t>Materia:</a:t>
            </a:r>
            <a:r>
              <a:rPr lang="en-US" sz="2300">
                <a:solidFill>
                  <a:srgbClr val="000000"/>
                </a:solidFill>
              </a:rPr>
              <a:t> matematica</a:t>
            </a:r>
            <a:br>
              <a:rPr lang="en-US" sz="2300">
                <a:solidFill>
                  <a:srgbClr val="000000"/>
                </a:solidFill>
              </a:rPr>
            </a:br>
            <a:r>
              <a:rPr lang="en-US" sz="2300">
                <a:solidFill>
                  <a:srgbClr val="000000"/>
                </a:solidFill>
              </a:rPr>
              <a:t> </a:t>
            </a:r>
            <a:r>
              <a:rPr b="1" lang="en-US" sz="2300">
                <a:solidFill>
                  <a:srgbClr val="000000"/>
                </a:solidFill>
              </a:rPr>
              <a:t>Argomento:</a:t>
            </a:r>
            <a:r>
              <a:rPr lang="en-US" sz="2300">
                <a:solidFill>
                  <a:srgbClr val="000000"/>
                </a:solidFill>
              </a:rPr>
              <a:t> frazioni</a:t>
            </a:r>
            <a:endParaRPr sz="2300">
              <a:solidFill>
                <a:srgbClr val="000000"/>
              </a:solidFill>
            </a:endParaRPr>
          </a:p>
          <a:p>
            <a:pPr indent="0" lvl="0" marL="0" rtl="0" algn="l">
              <a:lnSpc>
                <a:spcPct val="115000"/>
              </a:lnSpc>
              <a:spcBef>
                <a:spcPts val="1200"/>
              </a:spcBef>
              <a:spcAft>
                <a:spcPts val="0"/>
              </a:spcAft>
              <a:buSzPts val="2200"/>
              <a:buNone/>
            </a:pPr>
            <a:r>
              <a:rPr b="1" lang="en-US" sz="2300">
                <a:solidFill>
                  <a:srgbClr val="000000"/>
                </a:solidFill>
              </a:rPr>
              <a:t>Istruzioni:</a:t>
            </a:r>
            <a:endParaRPr b="1" sz="2300">
              <a:solidFill>
                <a:srgbClr val="000000"/>
              </a:solidFill>
            </a:endParaRPr>
          </a:p>
          <a:p>
            <a:pPr indent="-374650" lvl="0" marL="457200" rtl="0" algn="l">
              <a:lnSpc>
                <a:spcPct val="115000"/>
              </a:lnSpc>
              <a:spcBef>
                <a:spcPts val="1200"/>
              </a:spcBef>
              <a:spcAft>
                <a:spcPts val="0"/>
              </a:spcAft>
              <a:buClr>
                <a:srgbClr val="000000"/>
              </a:buClr>
              <a:buSzPts val="2300"/>
              <a:buFont typeface="Calibri"/>
              <a:buAutoNum type="arabicPeriod"/>
            </a:pPr>
            <a:r>
              <a:rPr b="1" lang="en-US" sz="2300">
                <a:solidFill>
                  <a:srgbClr val="000000"/>
                </a:solidFill>
              </a:rPr>
              <a:t>Nel corso della lezione:</a:t>
            </a:r>
            <a:endParaRPr b="1" sz="2300">
              <a:solidFill>
                <a:srgbClr val="000000"/>
              </a:solidFill>
            </a:endParaRPr>
          </a:p>
          <a:p>
            <a:pPr indent="-374650" lvl="1" marL="914400" rtl="0" algn="l">
              <a:lnSpc>
                <a:spcPct val="115000"/>
              </a:lnSpc>
              <a:spcBef>
                <a:spcPts val="0"/>
              </a:spcBef>
              <a:spcAft>
                <a:spcPts val="0"/>
              </a:spcAft>
              <a:buClr>
                <a:srgbClr val="000000"/>
              </a:buClr>
              <a:buSzPts val="2300"/>
              <a:buFont typeface="Calibri"/>
              <a:buChar char="○"/>
            </a:pPr>
            <a:r>
              <a:rPr lang="en-US" sz="2300">
                <a:solidFill>
                  <a:srgbClr val="000000"/>
                </a:solidFill>
              </a:rPr>
              <a:t>l’insegnante presenta le frazioni servendosi di immagini, come le fette di pizza o un grafico a torta; </a:t>
            </a:r>
            <a:endParaRPr/>
          </a:p>
          <a:p>
            <a:pPr indent="-374650" lvl="1" marL="914400" rtl="0" algn="l">
              <a:lnSpc>
                <a:spcPct val="115000"/>
              </a:lnSpc>
              <a:spcBef>
                <a:spcPts val="0"/>
              </a:spcBef>
              <a:spcAft>
                <a:spcPts val="0"/>
              </a:spcAft>
              <a:buClr>
                <a:srgbClr val="000000"/>
              </a:buClr>
              <a:buSzPts val="2300"/>
              <a:buFont typeface="Calibri"/>
              <a:buChar char="○"/>
            </a:pPr>
            <a:r>
              <a:rPr lang="en-US" sz="2300">
                <a:solidFill>
                  <a:srgbClr val="000000"/>
                </a:solidFill>
              </a:rPr>
              <a:t>le e gli studenti fanno pratica individuando le frazioni; </a:t>
            </a:r>
            <a:endParaRPr/>
          </a:p>
          <a:p>
            <a:pPr indent="-374650" lvl="1" marL="914400" rtl="0" algn="l">
              <a:lnSpc>
                <a:spcPct val="115000"/>
              </a:lnSpc>
              <a:spcBef>
                <a:spcPts val="0"/>
              </a:spcBef>
              <a:spcAft>
                <a:spcPts val="0"/>
              </a:spcAft>
              <a:buClr>
                <a:srgbClr val="000000"/>
              </a:buClr>
              <a:buSzPts val="2300"/>
              <a:buFont typeface="Calibri"/>
              <a:buChar char="○"/>
            </a:pPr>
            <a:r>
              <a:rPr lang="en-US" sz="2300">
                <a:solidFill>
                  <a:srgbClr val="000000"/>
                </a:solidFill>
              </a:rPr>
              <a:t>l'insegnante propone delle discussioni di gruppo e delle attività pratiche per ribadire i concetti.</a:t>
            </a:r>
            <a:endParaRPr sz="2300">
              <a:solidFill>
                <a:srgbClr val="000000"/>
              </a:solidFill>
            </a:endParaRPr>
          </a:p>
          <a:p>
            <a:pPr indent="0" lvl="0" marL="0" marR="0" rtl="0" algn="l">
              <a:lnSpc>
                <a:spcPct val="90000"/>
              </a:lnSpc>
              <a:spcBef>
                <a:spcPts val="1200"/>
              </a:spcBef>
              <a:spcAft>
                <a:spcPts val="0"/>
              </a:spcAft>
              <a:buSzPts val="2200"/>
              <a:buNone/>
            </a:pPr>
            <a:r>
              <a:t/>
            </a:r>
            <a:endParaRPr sz="4300">
              <a:solidFill>
                <a:schemeClr val="accent4"/>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2014-07-11T09:12:14Z</dcterms:created>
  <dc:creator>2Fast4u</dc:creator>
</cp:coreProperties>
</file>